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41" r:id="rId2"/>
    <p:sldMasterId id="2147483760" r:id="rId3"/>
  </p:sldMasterIdLst>
  <p:notesMasterIdLst>
    <p:notesMasterId r:id="rId56"/>
  </p:notesMasterIdLst>
  <p:handoutMasterIdLst>
    <p:handoutMasterId r:id="rId57"/>
  </p:handoutMasterIdLst>
  <p:sldIdLst>
    <p:sldId id="754" r:id="rId4"/>
    <p:sldId id="755" r:id="rId5"/>
    <p:sldId id="756" r:id="rId6"/>
    <p:sldId id="720" r:id="rId7"/>
    <p:sldId id="757" r:id="rId8"/>
    <p:sldId id="758" r:id="rId9"/>
    <p:sldId id="759" r:id="rId10"/>
    <p:sldId id="760" r:id="rId11"/>
    <p:sldId id="744" r:id="rId12"/>
    <p:sldId id="746" r:id="rId13"/>
    <p:sldId id="747" r:id="rId14"/>
    <p:sldId id="748" r:id="rId15"/>
    <p:sldId id="749" r:id="rId16"/>
    <p:sldId id="750" r:id="rId17"/>
    <p:sldId id="751" r:id="rId18"/>
    <p:sldId id="752" r:id="rId19"/>
    <p:sldId id="753" r:id="rId20"/>
    <p:sldId id="722" r:id="rId21"/>
    <p:sldId id="723" r:id="rId22"/>
    <p:sldId id="724" r:id="rId23"/>
    <p:sldId id="725" r:id="rId24"/>
    <p:sldId id="770" r:id="rId25"/>
    <p:sldId id="772" r:id="rId26"/>
    <p:sldId id="773" r:id="rId27"/>
    <p:sldId id="774" r:id="rId28"/>
    <p:sldId id="771" r:id="rId29"/>
    <p:sldId id="775" r:id="rId30"/>
    <p:sldId id="726" r:id="rId31"/>
    <p:sldId id="727" r:id="rId32"/>
    <p:sldId id="729" r:id="rId33"/>
    <p:sldId id="764" r:id="rId34"/>
    <p:sldId id="730" r:id="rId35"/>
    <p:sldId id="765" r:id="rId36"/>
    <p:sldId id="768" r:id="rId37"/>
    <p:sldId id="731" r:id="rId38"/>
    <p:sldId id="766" r:id="rId39"/>
    <p:sldId id="732" r:id="rId40"/>
    <p:sldId id="767" r:id="rId41"/>
    <p:sldId id="733" r:id="rId42"/>
    <p:sldId id="769" r:id="rId43"/>
    <p:sldId id="735" r:id="rId44"/>
    <p:sldId id="736" r:id="rId45"/>
    <p:sldId id="737" r:id="rId46"/>
    <p:sldId id="738" r:id="rId47"/>
    <p:sldId id="739" r:id="rId48"/>
    <p:sldId id="761" r:id="rId49"/>
    <p:sldId id="741" r:id="rId50"/>
    <p:sldId id="742" r:id="rId51"/>
    <p:sldId id="745" r:id="rId52"/>
    <p:sldId id="743" r:id="rId53"/>
    <p:sldId id="763" r:id="rId54"/>
    <p:sldId id="762" r:id="rId55"/>
  </p:sldIdLst>
  <p:sldSz cx="12192000" cy="6858000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2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4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9F2"/>
    <a:srgbClr val="87D7E7"/>
    <a:srgbClr val="0E3C4B"/>
    <a:srgbClr val="0FAECC"/>
    <a:srgbClr val="2F3947"/>
    <a:srgbClr val="1E2631"/>
    <a:srgbClr val="222A35"/>
    <a:srgbClr val="444D59"/>
    <a:srgbClr val="2F3A46"/>
    <a:srgbClr val="2F3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4" autoAdjust="0"/>
    <p:restoredTop sz="84265" autoAdjust="0"/>
  </p:normalViewPr>
  <p:slideViewPr>
    <p:cSldViewPr>
      <p:cViewPr varScale="1">
        <p:scale>
          <a:sx n="77" d="100"/>
          <a:sy n="77" d="100"/>
        </p:scale>
        <p:origin x="1254" y="60"/>
      </p:cViewPr>
      <p:guideLst>
        <p:guide orient="horz" pos="2251"/>
        <p:guide orient="horz" pos="3158"/>
        <p:guide orient="horz" pos="981"/>
        <p:guide pos="3840"/>
        <p:guide pos="575"/>
        <p:guide pos="7105"/>
        <p:guide pos="7408"/>
        <p:guide pos="302"/>
        <p:guide pos="1965"/>
        <p:guide pos="5715"/>
        <p:guide pos="4384"/>
        <p:guide orient="horz" pos="3294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928" y="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illsboroughschools.org/docs/00/00/24/24/CountdownKindergartenChecklist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illsboroughschools.org/docs/00/00/24/24/CountdownKindergartenChecklist.pdf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 Childhood Programs and Kindergarten web</a:t>
            </a:r>
            <a:r>
              <a:rPr lang="en-US" baseline="0" dirty="0" smtClean="0"/>
              <a:t> page:  https://hillsboroughschools.org/doc/2276/bold-beginnings/kindergarten/kindergartenreg/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57526-0F10-48B5-B349-EE9E5879D6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5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Kindergarten Registration Checklist</a:t>
            </a:r>
            <a:r>
              <a:rPr lang="en-US" baseline="0" dirty="0" smtClean="0"/>
              <a:t> – English:  https://hillsboroughschools.org/docs/00/00/22/76/K_Reg_Checklist.pdf</a:t>
            </a:r>
          </a:p>
          <a:p>
            <a:r>
              <a:rPr lang="en-US" baseline="0" dirty="0" smtClean="0"/>
              <a:t>Kindergarten Registration Checklist – Spanish:  https://hillsboroughschools.org/docs/00/00/22/76/K_Reg_ChecklistSP.pdf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57526-0F10-48B5-B349-EE9E5879D60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8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 our </a:t>
            </a:r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Ready for Kindergarten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monthly checklist to make sure your child is ready for Kindergarten!</a:t>
            </a:r>
          </a:p>
          <a:p>
            <a:r>
              <a:rPr lang="en-US" dirty="0" smtClean="0"/>
              <a:t>https://hillsboroughschools.org/docs/00/00/24/24/CountdownKindergartenChecklist.pdf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Florida’s Office of Early Learning Development Standards document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Birth to Kindergarten:  http://flbt5.floridaearlylearning.com/docs/OEL-SR15BtoK.pdf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7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Florida’s Office of Early Learning Development Standards document – </a:t>
            </a:r>
          </a:p>
          <a:p>
            <a:endParaRPr lang="en-US" dirty="0" smtClean="0"/>
          </a:p>
          <a:p>
            <a:r>
              <a:rPr lang="en-US" dirty="0" smtClean="0"/>
              <a:t>Birth to Kindergarten:  http://flbt5.floridaearlylearning.com/docs/OEL-SR15BtoK.pdf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00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9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 our </a:t>
            </a:r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Ready for Kindergarten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monthly checklist to make sure your child is ready for Kindergarten!</a:t>
            </a:r>
          </a:p>
          <a:p>
            <a:r>
              <a:rPr lang="en-US" dirty="0" smtClean="0"/>
              <a:t>https://hillsboroughschools.org/docs/00/00/24/24/CountdownKindergartenChecklist.pdf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57526-0F10-48B5-B349-EE9E5879D60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54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READY FREDDY</a:t>
            </a:r>
            <a:r>
              <a:rPr lang="en-US" baseline="0" dirty="0" smtClean="0"/>
              <a:t> ™ logo and trademark is owned by the University of Pittsburgh Office of Child Development, and is being used under license.  ReadyFreddy.org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57526-0F10-48B5-B349-EE9E5879D60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0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2952B5-7A2F-4CC8-B7CE-9234E21C2837}" type="datetime1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5113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4589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8882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8703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6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0523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1608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19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22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0512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ocket - Title Slide Blue">
    <p:bg>
      <p:bgPr>
        <a:solidFill>
          <a:srgbClr val="0FA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477886" y="4094021"/>
            <a:ext cx="11714114" cy="2763979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477886" y="4257233"/>
            <a:ext cx="11711288" cy="2600767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 userDrawn="1"/>
        </p:nvSpPr>
        <p:spPr>
          <a:xfrm>
            <a:off x="9760945" y="3317320"/>
            <a:ext cx="1635829" cy="321048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147" y="4722746"/>
            <a:ext cx="12190853" cy="2135254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 userDrawn="1"/>
        </p:nvSpPr>
        <p:spPr>
          <a:xfrm>
            <a:off x="10038653" y="3317320"/>
            <a:ext cx="1080413" cy="354068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09092" y="3154563"/>
            <a:ext cx="942618" cy="223954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11102763" y="2498359"/>
            <a:ext cx="740664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317466" y="2498360"/>
            <a:ext cx="740571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089278" y="334969"/>
            <a:ext cx="981007" cy="838083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9899100" y="1031758"/>
            <a:ext cx="681300" cy="2243303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0580400" y="1032430"/>
            <a:ext cx="681300" cy="2242631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0175850" y="3292328"/>
            <a:ext cx="403010" cy="1057429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10578861" y="3292413"/>
            <a:ext cx="406045" cy="1057343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228451" y="3320790"/>
            <a:ext cx="350411" cy="655786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H="1">
            <a:off x="10578862" y="3320994"/>
            <a:ext cx="353012" cy="655582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0089464" y="330206"/>
            <a:ext cx="981007" cy="838083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09092" y="3159326"/>
            <a:ext cx="942618" cy="223954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7886" y="1122363"/>
            <a:ext cx="836827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77886" y="3602038"/>
            <a:ext cx="83682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48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287501" cy="365125"/>
          </a:xfrm>
        </p:spPr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grpSp>
        <p:nvGrpSpPr>
          <p:cNvPr id="60" name="Group 59"/>
          <p:cNvGrpSpPr>
            <a:grpSpLocks noChangeAspect="1"/>
          </p:cNvGrpSpPr>
          <p:nvPr userDrawn="1"/>
        </p:nvGrpSpPr>
        <p:grpSpPr>
          <a:xfrm>
            <a:off x="10202692" y="1421106"/>
            <a:ext cx="758952" cy="758952"/>
            <a:chOff x="7575606" y="2571489"/>
            <a:chExt cx="595578" cy="595578"/>
          </a:xfrm>
        </p:grpSpPr>
        <p:sp>
          <p:nvSpPr>
            <p:cNvPr id="61" name="Oval 60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444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91656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93966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1625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150711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49505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83561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418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cket - Title and Content Blue">
    <p:bg>
      <p:bgPr>
        <a:solidFill>
          <a:srgbClr val="0FA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/>
          <p:cNvSpPr/>
          <p:nvPr userDrawn="1"/>
        </p:nvSpPr>
        <p:spPr>
          <a:xfrm>
            <a:off x="477886" y="4094021"/>
            <a:ext cx="11714114" cy="2763979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 userDrawn="1"/>
        </p:nvSpPr>
        <p:spPr>
          <a:xfrm>
            <a:off x="477886" y="4257233"/>
            <a:ext cx="11711288" cy="2600767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apezoid 48"/>
          <p:cNvSpPr/>
          <p:nvPr userDrawn="1"/>
        </p:nvSpPr>
        <p:spPr>
          <a:xfrm>
            <a:off x="9760945" y="3317320"/>
            <a:ext cx="1635829" cy="321048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 userDrawn="1"/>
        </p:nvSpPr>
        <p:spPr>
          <a:xfrm>
            <a:off x="1147" y="4722746"/>
            <a:ext cx="12190853" cy="2135254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apezoid 50"/>
          <p:cNvSpPr/>
          <p:nvPr userDrawn="1"/>
        </p:nvSpPr>
        <p:spPr>
          <a:xfrm>
            <a:off x="10038653" y="3317320"/>
            <a:ext cx="1080413" cy="354068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87501" cy="365125"/>
          </a:xfrm>
        </p:spPr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0109092" y="3154563"/>
            <a:ext cx="942618" cy="223954"/>
            <a:chOff x="10109092" y="3159326"/>
            <a:chExt cx="942618" cy="223954"/>
          </a:xfrm>
        </p:grpSpPr>
        <p:sp>
          <p:nvSpPr>
            <p:cNvPr id="85" name="Freeform 8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/>
          <p:cNvSpPr/>
          <p:nvPr/>
        </p:nvSpPr>
        <p:spPr>
          <a:xfrm flipH="1">
            <a:off x="11102763" y="2498359"/>
            <a:ext cx="740664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9317466" y="2498360"/>
            <a:ext cx="740571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089278" y="334969"/>
            <a:ext cx="981007" cy="838083"/>
            <a:chOff x="10089278" y="330206"/>
            <a:chExt cx="981007" cy="838083"/>
          </a:xfrm>
        </p:grpSpPr>
        <p:sp>
          <p:nvSpPr>
            <p:cNvPr id="83" name="Freeform 8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reeform 56"/>
          <p:cNvSpPr/>
          <p:nvPr/>
        </p:nvSpPr>
        <p:spPr>
          <a:xfrm>
            <a:off x="9899100" y="1031758"/>
            <a:ext cx="681300" cy="2243303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10580400" y="1032430"/>
            <a:ext cx="681300" cy="2242631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10175850" y="3292328"/>
            <a:ext cx="403010" cy="1057429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 flipH="1">
            <a:off x="10578861" y="3292413"/>
            <a:ext cx="406045" cy="1057343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10228451" y="3320790"/>
            <a:ext cx="350411" cy="655786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 flipH="1">
            <a:off x="10578862" y="3320994"/>
            <a:ext cx="353012" cy="655582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10089464" y="330206"/>
            <a:ext cx="981007" cy="838083"/>
            <a:chOff x="10089278" y="330206"/>
            <a:chExt cx="981007" cy="838083"/>
          </a:xfrm>
        </p:grpSpPr>
        <p:sp>
          <p:nvSpPr>
            <p:cNvPr id="68" name="Freeform 6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109092" y="3159326"/>
            <a:ext cx="942618" cy="223954"/>
            <a:chOff x="10109092" y="3159326"/>
            <a:chExt cx="942618" cy="223954"/>
          </a:xfrm>
        </p:grpSpPr>
        <p:sp>
          <p:nvSpPr>
            <p:cNvPr id="66" name="Freeform 6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>
            <a:grpSpLocks noChangeAspect="1"/>
          </p:cNvGrpSpPr>
          <p:nvPr userDrawn="1"/>
        </p:nvGrpSpPr>
        <p:grpSpPr>
          <a:xfrm>
            <a:off x="10202692" y="1421106"/>
            <a:ext cx="758952" cy="758952"/>
            <a:chOff x="7575606" y="2571489"/>
            <a:chExt cx="595578" cy="595578"/>
          </a:xfrm>
        </p:grpSpPr>
        <p:sp>
          <p:nvSpPr>
            <p:cNvPr id="88" name="Oval 8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5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ocket - Title Slide Dark Blue">
    <p:bg>
      <p:bgPr>
        <a:solidFill>
          <a:srgbClr val="0E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477886" y="4094021"/>
            <a:ext cx="11714114" cy="2763979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477886" y="4257233"/>
            <a:ext cx="11711288" cy="2600767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 userDrawn="1"/>
        </p:nvSpPr>
        <p:spPr>
          <a:xfrm>
            <a:off x="9760945" y="3317320"/>
            <a:ext cx="1635829" cy="321048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147" y="4722746"/>
            <a:ext cx="12190853" cy="2135254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 userDrawn="1"/>
        </p:nvSpPr>
        <p:spPr>
          <a:xfrm>
            <a:off x="10038653" y="3317320"/>
            <a:ext cx="1080413" cy="354068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09092" y="3154563"/>
            <a:ext cx="942618" cy="223954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11102763" y="2498359"/>
            <a:ext cx="740664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317466" y="2498360"/>
            <a:ext cx="740571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089278" y="334969"/>
            <a:ext cx="981007" cy="838083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9899100" y="1031758"/>
            <a:ext cx="681300" cy="2243303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0580400" y="1032430"/>
            <a:ext cx="681300" cy="2242631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0175850" y="3292328"/>
            <a:ext cx="403010" cy="1057429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10578861" y="3292413"/>
            <a:ext cx="406045" cy="1057343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228451" y="3320790"/>
            <a:ext cx="350411" cy="655786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H="1">
            <a:off x="10578862" y="3320994"/>
            <a:ext cx="353012" cy="655582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0089464" y="330206"/>
            <a:ext cx="981007" cy="838083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09092" y="3159326"/>
            <a:ext cx="942618" cy="223954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7886" y="1122363"/>
            <a:ext cx="836827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77886" y="3602038"/>
            <a:ext cx="83682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FAEC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48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287501" cy="365125"/>
          </a:xfrm>
        </p:spPr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Oval 46"/>
          <p:cNvSpPr>
            <a:spLocks noChangeAspect="1"/>
          </p:cNvSpPr>
          <p:nvPr userDrawn="1"/>
        </p:nvSpPr>
        <p:spPr>
          <a:xfrm>
            <a:off x="2580239" y="32275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1199456" y="490932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2351584" y="893400"/>
            <a:ext cx="108012" cy="1080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 userDrawn="1"/>
        </p:nvSpPr>
        <p:spPr>
          <a:xfrm>
            <a:off x="1775520" y="1333760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 userDrawn="1"/>
        </p:nvSpPr>
        <p:spPr>
          <a:xfrm>
            <a:off x="6059996" y="561936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 userDrawn="1"/>
        </p:nvSpPr>
        <p:spPr>
          <a:xfrm>
            <a:off x="3719736" y="68798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 userDrawn="1"/>
        </p:nvSpPr>
        <p:spPr>
          <a:xfrm>
            <a:off x="4295800" y="1438478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5807968" y="4065459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 userDrawn="1"/>
        </p:nvSpPr>
        <p:spPr>
          <a:xfrm>
            <a:off x="2567608" y="4850552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 userDrawn="1"/>
        </p:nvSpPr>
        <p:spPr>
          <a:xfrm>
            <a:off x="1631504" y="4568697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 userDrawn="1"/>
        </p:nvSpPr>
        <p:spPr>
          <a:xfrm>
            <a:off x="8774148" y="204279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>
            <a:off x="11760300" y="256434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11569082" y="893400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 userDrawn="1"/>
        </p:nvSpPr>
        <p:spPr>
          <a:xfrm>
            <a:off x="9560191" y="2244155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 userDrawn="1"/>
        </p:nvSpPr>
        <p:spPr>
          <a:xfrm>
            <a:off x="8081392" y="3220320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 userDrawn="1"/>
        </p:nvSpPr>
        <p:spPr>
          <a:xfrm>
            <a:off x="7680176" y="989880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 userDrawn="1"/>
        </p:nvSpPr>
        <p:spPr>
          <a:xfrm>
            <a:off x="11437091" y="3794855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 userDrawn="1"/>
        </p:nvSpPr>
        <p:spPr>
          <a:xfrm>
            <a:off x="9170348" y="4144205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 userDrawn="1"/>
        </p:nvSpPr>
        <p:spPr>
          <a:xfrm>
            <a:off x="4799856" y="5544555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 userDrawn="1"/>
        </p:nvSpPr>
        <p:spPr>
          <a:xfrm>
            <a:off x="272428" y="3123322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 userDrawn="1"/>
        </p:nvSpPr>
        <p:spPr>
          <a:xfrm>
            <a:off x="5879649" y="1423854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 userDrawn="1"/>
        </p:nvSpPr>
        <p:spPr>
          <a:xfrm>
            <a:off x="9129606" y="704963"/>
            <a:ext cx="112750" cy="112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 userDrawn="1"/>
        </p:nvSpPr>
        <p:spPr>
          <a:xfrm>
            <a:off x="983432" y="1250660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 userDrawn="1"/>
        </p:nvSpPr>
        <p:spPr>
          <a:xfrm>
            <a:off x="4662021" y="3016759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>
            <a:spLocks noChangeAspect="1"/>
          </p:cNvSpPr>
          <p:nvPr userDrawn="1"/>
        </p:nvSpPr>
        <p:spPr>
          <a:xfrm>
            <a:off x="623392" y="14745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>
            <a:spLocks noChangeAspect="1"/>
          </p:cNvSpPr>
          <p:nvPr userDrawn="1"/>
        </p:nvSpPr>
        <p:spPr>
          <a:xfrm>
            <a:off x="4616301" y="24671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>
            <a:spLocks noChangeAspect="1"/>
          </p:cNvSpPr>
          <p:nvPr userDrawn="1"/>
        </p:nvSpPr>
        <p:spPr>
          <a:xfrm>
            <a:off x="8614261" y="98583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>
            <a:spLocks noChangeAspect="1"/>
          </p:cNvSpPr>
          <p:nvPr userDrawn="1"/>
        </p:nvSpPr>
        <p:spPr>
          <a:xfrm>
            <a:off x="8035672" y="498977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>
            <a:spLocks noChangeAspect="1"/>
          </p:cNvSpPr>
          <p:nvPr userDrawn="1"/>
        </p:nvSpPr>
        <p:spPr>
          <a:xfrm>
            <a:off x="4439816" y="447015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>
            <a:spLocks noChangeAspect="1"/>
          </p:cNvSpPr>
          <p:nvPr userDrawn="1"/>
        </p:nvSpPr>
        <p:spPr>
          <a:xfrm>
            <a:off x="11434300" y="2203029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>
            <a:grpSpLocks noChangeAspect="1"/>
          </p:cNvGrpSpPr>
          <p:nvPr userDrawn="1"/>
        </p:nvGrpSpPr>
        <p:grpSpPr>
          <a:xfrm>
            <a:off x="10202692" y="1421106"/>
            <a:ext cx="758952" cy="758952"/>
            <a:chOff x="7575606" y="2571489"/>
            <a:chExt cx="595578" cy="595578"/>
          </a:xfrm>
        </p:grpSpPr>
        <p:sp>
          <p:nvSpPr>
            <p:cNvPr id="80" name="Oval 79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59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cket - Title and Content Dark Blue">
    <p:bg>
      <p:bgPr>
        <a:solidFill>
          <a:srgbClr val="0E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/>
          <p:cNvSpPr/>
          <p:nvPr userDrawn="1"/>
        </p:nvSpPr>
        <p:spPr>
          <a:xfrm>
            <a:off x="477886" y="4094021"/>
            <a:ext cx="11714114" cy="2763979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 userDrawn="1"/>
        </p:nvSpPr>
        <p:spPr>
          <a:xfrm>
            <a:off x="477886" y="4257233"/>
            <a:ext cx="11711288" cy="2600767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apezoid 48"/>
          <p:cNvSpPr/>
          <p:nvPr userDrawn="1"/>
        </p:nvSpPr>
        <p:spPr>
          <a:xfrm>
            <a:off x="9760945" y="3317320"/>
            <a:ext cx="1635829" cy="321048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 userDrawn="1"/>
        </p:nvSpPr>
        <p:spPr>
          <a:xfrm>
            <a:off x="1147" y="4722746"/>
            <a:ext cx="12190853" cy="2135254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apezoid 50"/>
          <p:cNvSpPr/>
          <p:nvPr userDrawn="1"/>
        </p:nvSpPr>
        <p:spPr>
          <a:xfrm>
            <a:off x="10038653" y="3317320"/>
            <a:ext cx="1080413" cy="354068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87501" cy="365125"/>
          </a:xfrm>
        </p:spPr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0109092" y="3154563"/>
            <a:ext cx="942618" cy="223954"/>
            <a:chOff x="10109092" y="3159326"/>
            <a:chExt cx="942618" cy="223954"/>
          </a:xfrm>
        </p:grpSpPr>
        <p:sp>
          <p:nvSpPr>
            <p:cNvPr id="85" name="Freeform 8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/>
          <p:cNvSpPr/>
          <p:nvPr/>
        </p:nvSpPr>
        <p:spPr>
          <a:xfrm flipH="1">
            <a:off x="11102763" y="2498359"/>
            <a:ext cx="740664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9317466" y="2498360"/>
            <a:ext cx="740571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089278" y="334969"/>
            <a:ext cx="981007" cy="838083"/>
            <a:chOff x="10089278" y="330206"/>
            <a:chExt cx="981007" cy="838083"/>
          </a:xfrm>
        </p:grpSpPr>
        <p:sp>
          <p:nvSpPr>
            <p:cNvPr id="83" name="Freeform 8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reeform 56"/>
          <p:cNvSpPr/>
          <p:nvPr/>
        </p:nvSpPr>
        <p:spPr>
          <a:xfrm>
            <a:off x="9899100" y="1031758"/>
            <a:ext cx="681300" cy="2243303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10580400" y="1032430"/>
            <a:ext cx="681300" cy="2242631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10175850" y="3292328"/>
            <a:ext cx="403010" cy="1057429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 flipH="1">
            <a:off x="10578861" y="3292413"/>
            <a:ext cx="406045" cy="1057343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10228451" y="3320790"/>
            <a:ext cx="350411" cy="655786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 flipH="1">
            <a:off x="10578862" y="3320994"/>
            <a:ext cx="353012" cy="655582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10089464" y="330206"/>
            <a:ext cx="981007" cy="838083"/>
            <a:chOff x="10089278" y="330206"/>
            <a:chExt cx="981007" cy="838083"/>
          </a:xfrm>
        </p:grpSpPr>
        <p:sp>
          <p:nvSpPr>
            <p:cNvPr id="68" name="Freeform 6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109092" y="3159326"/>
            <a:ext cx="942618" cy="223954"/>
            <a:chOff x="10109092" y="3159326"/>
            <a:chExt cx="942618" cy="223954"/>
          </a:xfrm>
        </p:grpSpPr>
        <p:sp>
          <p:nvSpPr>
            <p:cNvPr id="66" name="Freeform 6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>
            <a:grpSpLocks noChangeAspect="1"/>
          </p:cNvGrpSpPr>
          <p:nvPr userDrawn="1"/>
        </p:nvGrpSpPr>
        <p:grpSpPr>
          <a:xfrm>
            <a:off x="10202692" y="1421106"/>
            <a:ext cx="758952" cy="758952"/>
            <a:chOff x="7575606" y="2571489"/>
            <a:chExt cx="595578" cy="595578"/>
          </a:xfrm>
        </p:grpSpPr>
        <p:sp>
          <p:nvSpPr>
            <p:cNvPr id="88" name="Oval 8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2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ocket - 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8"/>
          <p:cNvSpPr/>
          <p:nvPr userDrawn="1"/>
        </p:nvSpPr>
        <p:spPr>
          <a:xfrm>
            <a:off x="477886" y="4094021"/>
            <a:ext cx="11714114" cy="2763979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 userDrawn="1"/>
        </p:nvSpPr>
        <p:spPr>
          <a:xfrm>
            <a:off x="477886" y="4257233"/>
            <a:ext cx="11711288" cy="2600767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apezoid 80"/>
          <p:cNvSpPr/>
          <p:nvPr userDrawn="1"/>
        </p:nvSpPr>
        <p:spPr>
          <a:xfrm>
            <a:off x="9760945" y="3317320"/>
            <a:ext cx="1635829" cy="321048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 userDrawn="1"/>
        </p:nvSpPr>
        <p:spPr>
          <a:xfrm>
            <a:off x="1147" y="4722746"/>
            <a:ext cx="12190853" cy="2135254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rgbClr val="B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rapezoid 82"/>
          <p:cNvSpPr/>
          <p:nvPr userDrawn="1"/>
        </p:nvSpPr>
        <p:spPr>
          <a:xfrm>
            <a:off x="10038653" y="3317320"/>
            <a:ext cx="1080413" cy="354068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10109092" y="3154563"/>
            <a:ext cx="942618" cy="223954"/>
            <a:chOff x="10109092" y="3159326"/>
            <a:chExt cx="942618" cy="223954"/>
          </a:xfrm>
        </p:grpSpPr>
        <p:sp>
          <p:nvSpPr>
            <p:cNvPr id="117" name="Freeform 116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flipH="1">
            <a:off x="11102763" y="2498359"/>
            <a:ext cx="740664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9317466" y="2498360"/>
            <a:ext cx="740571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10089278" y="334969"/>
            <a:ext cx="981007" cy="838083"/>
            <a:chOff x="10089278" y="330206"/>
            <a:chExt cx="981007" cy="838083"/>
          </a:xfrm>
        </p:grpSpPr>
        <p:sp>
          <p:nvSpPr>
            <p:cNvPr id="115" name="Freeform 114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Freeform 88"/>
          <p:cNvSpPr/>
          <p:nvPr/>
        </p:nvSpPr>
        <p:spPr>
          <a:xfrm>
            <a:off x="9899100" y="1031758"/>
            <a:ext cx="681300" cy="2243303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10580400" y="1032430"/>
            <a:ext cx="681300" cy="2242631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10175850" y="3292328"/>
            <a:ext cx="403010" cy="1057429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 flipH="1">
            <a:off x="10578861" y="3292413"/>
            <a:ext cx="406045" cy="1057343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10228451" y="3320790"/>
            <a:ext cx="350411" cy="655786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 flipH="1">
            <a:off x="10578862" y="3320994"/>
            <a:ext cx="353012" cy="655582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10089464" y="330206"/>
            <a:ext cx="981007" cy="838083"/>
            <a:chOff x="10089278" y="330206"/>
            <a:chExt cx="981007" cy="838083"/>
          </a:xfrm>
        </p:grpSpPr>
        <p:sp>
          <p:nvSpPr>
            <p:cNvPr id="100" name="Freeform 99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0109092" y="3159326"/>
            <a:ext cx="942618" cy="223954"/>
            <a:chOff x="10109092" y="3159326"/>
            <a:chExt cx="942618" cy="223954"/>
          </a:xfrm>
        </p:grpSpPr>
        <p:sp>
          <p:nvSpPr>
            <p:cNvPr id="98" name="Freeform 97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7886" y="1122363"/>
            <a:ext cx="836827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77886" y="3602038"/>
            <a:ext cx="83682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FAEC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48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287501" cy="365125"/>
          </a:xfrm>
        </p:spPr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10202692" y="1421106"/>
            <a:ext cx="758952" cy="758952"/>
            <a:chOff x="7575606" y="2571489"/>
            <a:chExt cx="595578" cy="595578"/>
          </a:xfrm>
        </p:grpSpPr>
        <p:sp>
          <p:nvSpPr>
            <p:cNvPr id="49" name="Oval 48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328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cket - 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477886" y="4094021"/>
            <a:ext cx="11714114" cy="2763979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477886" y="4257233"/>
            <a:ext cx="11711288" cy="2600767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 userDrawn="1"/>
        </p:nvSpPr>
        <p:spPr>
          <a:xfrm>
            <a:off x="9760945" y="3317320"/>
            <a:ext cx="1635829" cy="321048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147" y="4722746"/>
            <a:ext cx="12190853" cy="2135254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rgbClr val="B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 userDrawn="1"/>
        </p:nvSpPr>
        <p:spPr>
          <a:xfrm>
            <a:off x="10038653" y="3317320"/>
            <a:ext cx="1080413" cy="354068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87501" cy="365125"/>
          </a:xfrm>
        </p:spPr>
        <p:txBody>
          <a:bodyPr/>
          <a:lstStyle/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09092" y="3154563"/>
            <a:ext cx="942618" cy="223954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11102763" y="2498359"/>
            <a:ext cx="740664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317466" y="2498360"/>
            <a:ext cx="740571" cy="1303938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089278" y="334969"/>
            <a:ext cx="981007" cy="838083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9899100" y="1031758"/>
            <a:ext cx="681300" cy="2243303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0580400" y="1032430"/>
            <a:ext cx="681300" cy="2242631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0175850" y="3292328"/>
            <a:ext cx="403010" cy="1057429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10578861" y="3292413"/>
            <a:ext cx="406045" cy="1057343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228451" y="3320790"/>
            <a:ext cx="350411" cy="655786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H="1">
            <a:off x="10578862" y="3320994"/>
            <a:ext cx="353012" cy="655582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0089464" y="330206"/>
            <a:ext cx="981007" cy="838083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09092" y="3159326"/>
            <a:ext cx="942618" cy="223954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10202692" y="1421106"/>
            <a:ext cx="758952" cy="758952"/>
            <a:chOff x="7575606" y="2571489"/>
            <a:chExt cx="595578" cy="595578"/>
          </a:xfrm>
        </p:grpSpPr>
        <p:sp>
          <p:nvSpPr>
            <p:cNvPr id="48" name="Oval 4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9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583DDF-CA54-461A-A486-592D2374C532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9731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3" y="2277477"/>
            <a:ext cx="2743201" cy="2322178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5" y="4583189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3510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pinterest.com/showeet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s://www.facebook.com/pages/Neetwork/240707325947259" TargetMode="External"/><Relationship Id="rId7" Type="http://schemas.openxmlformats.org/officeDocument/2006/relationships/image" Target="../media/image3.png"/><Relationship Id="rId12" Type="http://schemas.openxmlformats.org/officeDocument/2006/relationships/hyperlink" Target="http://linhpham.me/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eeds.feedburner.com/showeet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twitter.com/showe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788024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788024" y="0"/>
            <a:ext cx="504056" cy="6857999"/>
          </a:xfrm>
          <a:prstGeom prst="rect">
            <a:avLst/>
          </a:prstGeom>
          <a:solidFill>
            <a:srgbClr val="2F3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868144" y="821049"/>
            <a:ext cx="5772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909DB3"/>
                </a:solidFill>
                <a:latin typeface="Calibri Light" panose="020F0302020204030204" pitchFamily="34" charset="0"/>
              </a:rPr>
              <a:t>Free creative PowerPoint and Impress templates, charts, diagrams and maps for your outstanding presentations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6747" y="2952726"/>
            <a:ext cx="475488" cy="3067687"/>
            <a:chOff x="4820005" y="2954735"/>
            <a:chExt cx="475488" cy="3067687"/>
          </a:xfrm>
        </p:grpSpPr>
        <p:pic>
          <p:nvPicPr>
            <p:cNvPr id="7" name="Picture 6">
              <a:hlinkClick r:id="rId3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3602785"/>
              <a:ext cx="470610" cy="4706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2954735"/>
              <a:ext cx="470610" cy="470610"/>
            </a:xfrm>
            <a:prstGeom prst="rect">
              <a:avLst/>
            </a:prstGeom>
          </p:spPr>
        </p:pic>
        <p:pic>
          <p:nvPicPr>
            <p:cNvPr id="9" name="Picture 8">
              <a:hlinkClick r:id="rId6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5551812"/>
              <a:ext cx="470610" cy="470610"/>
            </a:xfrm>
            <a:prstGeom prst="rect">
              <a:avLst/>
            </a:prstGeom>
          </p:spPr>
        </p:pic>
        <p:pic>
          <p:nvPicPr>
            <p:cNvPr id="10" name="Picture 9">
              <a:hlinkClick r:id="rId8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4903763"/>
              <a:ext cx="470610" cy="470610"/>
            </a:xfrm>
            <a:prstGeom prst="rect">
              <a:avLst/>
            </a:prstGeom>
          </p:spPr>
        </p:pic>
        <p:pic>
          <p:nvPicPr>
            <p:cNvPr id="11" name="Picture 10">
              <a:hlinkClick r:id="rId10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4250835"/>
              <a:ext cx="475488" cy="475488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12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898038"/>
            <a:ext cx="2493480" cy="262151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07580" y="3034142"/>
            <a:ext cx="172040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showeet@ymail.com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8884" y="102904"/>
            <a:ext cx="2914141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E389-E41A-49AC-9975-3D3899FF73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20374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4" r:id="rId2"/>
    <p:sldLayoutId id="2147483753" r:id="rId3"/>
    <p:sldLayoutId id="2147483755" r:id="rId4"/>
    <p:sldLayoutId id="2147483756" r:id="rId5"/>
    <p:sldLayoutId id="2147483743" r:id="rId6"/>
    <p:sldLayoutId id="2147483757" r:id="rId7"/>
    <p:sldLayoutId id="2147483758" r:id="rId8"/>
    <p:sldLayoutId id="214748375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65116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3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hc.k12.fl.us/doc/list/student-nutrition-services/free-reduced-lunch-application/53-648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1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sdhc.k12.fl.us/schoollocato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hyperlink" Target="https://hillsboroughschools.org/departments/95/hillsborough-choice-options/abou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dahealth.gov/PROGRAMS-AND-SERVICES/CHILDRENS-HEALTH/school-health/_documents/school-health-entry-exam-form-dh3040-chp-07-201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hyperlink" Target="http://www.floridahealth.gov/programs-and-services/immunization/_documents/dh-680-sample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665" y="0"/>
            <a:ext cx="1271518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31" y="5578981"/>
            <a:ext cx="1624587" cy="16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0961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7200799" cy="1390800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Why is it important to be 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“Kindergarten Ready?”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77334" y="1628800"/>
            <a:ext cx="9019066" cy="52291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Children who enter kindergarten “ready to read” are 3 times more likely to graduate on time than those who are “not ready.”</a:t>
            </a:r>
          </a:p>
          <a:p>
            <a:r>
              <a:rPr lang="en-US" sz="2000" dirty="0"/>
              <a:t>A child’s first school experiences can influence the way he or she relates to others for the rest of life</a:t>
            </a:r>
            <a:r>
              <a:rPr lang="en-US" sz="2000" dirty="0" smtClean="0"/>
              <a:t>.  Success </a:t>
            </a:r>
            <a:r>
              <a:rPr lang="en-US" sz="2000" dirty="0"/>
              <a:t>or failure at this stage can affect a child's well-being, self-esteem and </a:t>
            </a:r>
            <a:r>
              <a:rPr lang="en-US" sz="2000" dirty="0" smtClean="0"/>
              <a:t>motivation, resulting in how they approach school going forward.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achievement gaps present in the 1st through 3rd grade can be reliably detected before </a:t>
            </a:r>
            <a:r>
              <a:rPr lang="en-US" sz="2000" dirty="0" smtClean="0"/>
              <a:t>kindergarten (as early as 18 months). </a:t>
            </a:r>
            <a:r>
              <a:rPr lang="en-US" sz="2000" dirty="0"/>
              <a:t>By providing opportunities to develop school readiness </a:t>
            </a:r>
            <a:r>
              <a:rPr lang="en-US" sz="2000" dirty="0" smtClean="0"/>
              <a:t>early, </a:t>
            </a:r>
            <a:r>
              <a:rPr lang="en-US" sz="2000" dirty="0"/>
              <a:t>educators can </a:t>
            </a:r>
            <a:r>
              <a:rPr lang="en-US" sz="2000" dirty="0">
                <a:solidFill>
                  <a:srgbClr val="FF0000"/>
                </a:solidFill>
              </a:rPr>
              <a:t>prevent the achievement gap </a:t>
            </a:r>
            <a:r>
              <a:rPr lang="en-US" sz="2000" dirty="0"/>
              <a:t>from occurring and support long term success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Download the Ready For Kindergarten Monthly Checklist for more information.</a:t>
            </a:r>
          </a:p>
          <a:p>
            <a:pPr lvl="1"/>
            <a:r>
              <a:rPr lang="en-US" sz="1400" dirty="0"/>
              <a:t>https://hillsboroughschools.org/docs/00/00/24/24/CountdownKindergartenChecklist.pdf</a:t>
            </a:r>
          </a:p>
          <a:p>
            <a:endParaRPr lang="en-US" sz="20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64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7200799" cy="1008111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Beyond the Skills…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56792"/>
            <a:ext cx="8596668" cy="3880773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Children must be ready to cope with: </a:t>
            </a:r>
          </a:p>
          <a:p>
            <a:pPr lvl="1"/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A change in place.   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 change in expectations.  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Adjustment to a new peer group.  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A new authority figure.   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 A new role as a student.  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71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8496944" cy="100811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How can you help with “a change in place?”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3393" y="1484783"/>
            <a:ext cx="8650610" cy="492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</a:rPr>
              <a:t>Provide opportunities for your child experience a variety of surroundings such as libraries, museums, church and parks etc.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Allow your child to visit a friend’s home.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Make arrangements for your child to visit the school he/she will attend for kindergarten.</a:t>
            </a:r>
          </a:p>
          <a:p>
            <a:pPr marL="0" indent="0">
              <a:buFont typeface="Wingdings 3" charset="2"/>
              <a:buNone/>
            </a:pP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5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8496944" cy="100811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How can you help with “a change in expectations?”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2083" y="1909177"/>
            <a:ext cx="9277021" cy="41276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Assign your child specific, age-appropriate, tasks and hold him/her accountable for its completion.  Create a job chart together and have the child check off completed tasks.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Try to build your child’s stamina (time on task) with activities.  Example:  Look at books for 5 minutes and build up time from there.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Practice having your child follow two and three step directions.  Example:  Fold the clothes and the put them in the dresser. OR.. Pick up your toys, put your clothes away and then meet me at the kitchen table.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8496944" cy="100811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How can you help with “adjusting to a new peer group?”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556791"/>
            <a:ext cx="8693958" cy="1296145"/>
          </a:xfrm>
        </p:spPr>
        <p:txBody>
          <a:bodyPr>
            <a:normAutofit/>
          </a:bodyPr>
          <a:lstStyle/>
          <a:p>
            <a:r>
              <a:rPr lang="en-US" sz="2400" dirty="0"/>
              <a:t>Children need to have opportunities to play with others in a group setting (park, museum, child care provider, church, sports, classes).</a:t>
            </a:r>
          </a:p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4382" y="3212977"/>
            <a:ext cx="8496944" cy="10081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2"/>
                </a:solidFill>
              </a:rPr>
              <a:t>How can you help with “adjusting to a new authority?”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344" y="4320961"/>
            <a:ext cx="10009112" cy="208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/>
              <a:t>Provide children opportunities to experience other adults as the authority figure.  Have your child visit a friend and his/her parent without you present, have a babysitter in charge from time to time, attend a preschool, story time at the library, day care or church classroom</a:t>
            </a:r>
            <a:r>
              <a:rPr lang="en-US" sz="2400" dirty="0" smtClean="0"/>
              <a:t>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0916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8496944" cy="100811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How can you help with “adjusting to the role as a student?”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2083" y="1412776"/>
            <a:ext cx="9277021" cy="4993711"/>
          </a:xfrm>
        </p:spPr>
        <p:txBody>
          <a:bodyPr>
            <a:normAutofit/>
          </a:bodyPr>
          <a:lstStyle/>
          <a:p>
            <a:r>
              <a:rPr lang="en-US" dirty="0"/>
              <a:t>Have your child explore books.  Discuss the parts of a book (front, back, cover, title, author).  Show your child that we read the text not the pictures and that we read from left to right.</a:t>
            </a:r>
          </a:p>
          <a:p>
            <a:r>
              <a:rPr lang="en-US" dirty="0"/>
              <a:t>Have you child practice writing the letters.  </a:t>
            </a:r>
          </a:p>
          <a:p>
            <a:pPr lvl="1"/>
            <a:r>
              <a:rPr lang="en-US" dirty="0"/>
              <a:t>(Be sure the child is holding the pencil properly.)</a:t>
            </a:r>
          </a:p>
          <a:p>
            <a:r>
              <a:rPr lang="en-US" dirty="0"/>
              <a:t>H</a:t>
            </a:r>
            <a:r>
              <a:rPr lang="en-US" dirty="0" smtClean="0"/>
              <a:t>ave </a:t>
            </a:r>
            <a:r>
              <a:rPr lang="en-US" dirty="0"/>
              <a:t>the child practice writing his/her name and copying words from books.  </a:t>
            </a:r>
          </a:p>
          <a:p>
            <a:pPr lvl="1"/>
            <a:r>
              <a:rPr lang="en-US" dirty="0"/>
              <a:t>If needed, start with practicing simple strokes   ( / \ </a:t>
            </a:r>
            <a:r>
              <a:rPr lang="en-US" sz="2000" dirty="0"/>
              <a:t>X  O ).</a:t>
            </a:r>
          </a:p>
          <a:p>
            <a:r>
              <a:rPr lang="en-US" dirty="0"/>
              <a:t>Play rhyming games and “I Spy” games with letter sounds.</a:t>
            </a:r>
          </a:p>
          <a:p>
            <a:r>
              <a:rPr lang="en-US" dirty="0"/>
              <a:t>Participate in group activities when possible.</a:t>
            </a:r>
          </a:p>
          <a:p>
            <a:r>
              <a:rPr lang="en-US" dirty="0"/>
              <a:t>Have your child keep a journal and draw pictures to represent his/her day.  Parent can add words if child wants to elaborate!</a:t>
            </a:r>
          </a:p>
          <a:p>
            <a:r>
              <a:rPr lang="en-US" dirty="0"/>
              <a:t>Birth to </a:t>
            </a:r>
            <a:r>
              <a:rPr lang="en-US" dirty="0" smtClean="0"/>
              <a:t>Kindergarten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Developmental Standards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http</a:t>
            </a:r>
            <a:r>
              <a:rPr lang="en-US" dirty="0">
                <a:solidFill>
                  <a:srgbClr val="0070C0"/>
                </a:solidFill>
              </a:rPr>
              <a:t>://flbt5.floridaearlylearning.com/docs/OEL-SR15BtoK.pdf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4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8496944" cy="10081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It is all about EXPOSURE!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2083" y="1772816"/>
            <a:ext cx="9277021" cy="463367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Exposure to books and printed materials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Exposure to conversations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Exposure to writing materials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Exposure to other children and adults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Exposure to a variety of  locals 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(parks, libraries, museums, trips)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Exposure to caring adults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3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5"/>
            <a:ext cx="8496944" cy="10081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Two Most Important Things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840416" y="4221088"/>
            <a:ext cx="2008162" cy="282363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2083" y="1772816"/>
            <a:ext cx="9277021" cy="463367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READ, READ, READ </a:t>
            </a:r>
            <a:r>
              <a:rPr lang="en-US" sz="3600" b="1" i="1" dirty="0" smtClean="0">
                <a:solidFill>
                  <a:srgbClr val="FF0000"/>
                </a:solidFill>
              </a:rPr>
              <a:t>to </a:t>
            </a:r>
            <a:r>
              <a:rPr lang="en-US" sz="3600" b="1" i="1" dirty="0">
                <a:solidFill>
                  <a:srgbClr val="FF0000"/>
                </a:solidFill>
              </a:rPr>
              <a:t>and with </a:t>
            </a:r>
            <a:r>
              <a:rPr lang="en-US" sz="3600" dirty="0">
                <a:solidFill>
                  <a:schemeClr val="tx1"/>
                </a:solidFill>
              </a:rPr>
              <a:t>your child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TALK to and LISTEN to your child.  Conversation is how children build their vocabulary and develop confidence in communicating with others.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41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9133730" cy="72962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You child’s success depends on…</a:t>
            </a:r>
            <a:endParaRPr lang="en-US" sz="44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2712" y="1258757"/>
            <a:ext cx="8612978" cy="4608512"/>
          </a:xfrm>
        </p:spPr>
        <p:txBody>
          <a:bodyPr>
            <a:noAutofit/>
          </a:bodyPr>
          <a:lstStyle/>
          <a:p>
            <a:pPr lvl="4">
              <a:buBlip>
                <a:blip r:embed="rId2"/>
              </a:buBlip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1851660" lvl="4" indent="-57150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Behavior that promotes learning</a:t>
            </a:r>
          </a:p>
          <a:p>
            <a:pPr marL="1851660" lvl="4" indent="-57150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Participation in the classroom family </a:t>
            </a:r>
          </a:p>
          <a:p>
            <a:pPr marL="1851660" lvl="4" indent="-57150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Active listening throughout the day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1851660" lvl="4" indent="-57150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Responsibility (getting work done)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1851660" lvl="4" indent="-57150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Independence</a:t>
            </a:r>
          </a:p>
          <a:p>
            <a:pPr marL="1851660" lvl="4" indent="-57150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Effort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1851660" lvl="4" indent="-571500">
              <a:buBlip>
                <a:blip r:embed="rId2"/>
              </a:buBlip>
              <a:defRPr/>
            </a:pP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Self-sufficiency in the restroom</a:t>
            </a:r>
          </a:p>
        </p:txBody>
      </p:sp>
      <p:pic>
        <p:nvPicPr>
          <p:cNvPr id="4098" name="Picture 2" descr="C:\Documents and Settings\blackli\Local Settings\Temporary Internet Files\Content.IE5\EF3XVIFI\MP90042253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620688"/>
            <a:ext cx="3024336" cy="203433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912424" y="4065061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3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78" y="320513"/>
            <a:ext cx="9372600" cy="804231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What is Expected from You?</a:t>
            </a:r>
            <a:endParaRPr lang="en-US" sz="44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10" y="1258594"/>
            <a:ext cx="11647388" cy="5145050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Encourage positive </a:t>
            </a: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behavior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Create independence:  say </a:t>
            </a: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goodbyes at the door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Review &amp; sign agendas/daily work together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Read </a:t>
            </a:r>
            <a:r>
              <a:rPr lang="en-US" altLang="en-US" sz="6800" u="sng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with</a:t>
            </a: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 or </a:t>
            </a:r>
            <a:r>
              <a:rPr lang="en-US" altLang="en-US" sz="6800" u="sng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to</a:t>
            </a: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 your child every night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Ask about the Online Volunteer Application process if interested in volunteering </a:t>
            </a: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at </a:t>
            </a: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school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Make sure the teacher knows how your child will be going home (bus, car, walking, private                   provider van) and notify the office and teacher of any changes</a:t>
            </a:r>
            <a:endParaRPr lang="en-US" altLang="en-US" sz="6800" dirty="0">
              <a:solidFill>
                <a:schemeClr val="accent2">
                  <a:lumMod val="75000"/>
                </a:schemeClr>
              </a:solidFill>
              <a:ea typeface="ＭＳ Ｐゴシック" pitchFamily="1" charset="-128"/>
            </a:endParaRP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Make sure </a:t>
            </a: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the office always has your current phone numbers</a:t>
            </a: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, address, emergency contact, and email </a:t>
            </a: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address.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 Ensure </a:t>
            </a: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your child </a:t>
            </a: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arrives at </a:t>
            </a:r>
            <a:r>
              <a:rPr lang="en-US" altLang="en-US" sz="6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school on </a:t>
            </a:r>
            <a:r>
              <a:rPr lang="en-US" altLang="en-US" sz="6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time  (7:10 – 7:40 AM is arrival)</a:t>
            </a:r>
            <a:endParaRPr lang="en-US" altLang="en-US" sz="6800" dirty="0">
              <a:solidFill>
                <a:schemeClr val="accent2">
                  <a:lumMod val="75000"/>
                </a:schemeClr>
              </a:solidFill>
              <a:ea typeface="ＭＳ Ｐゴシック" pitchFamily="1" charset="-128"/>
            </a:endParaRPr>
          </a:p>
          <a:p>
            <a:pPr lvl="4">
              <a:lnSpc>
                <a:spcPct val="120000"/>
              </a:lnSpc>
              <a:buBlip>
                <a:blip r:embed="rId2"/>
              </a:buBlip>
            </a:pPr>
            <a:r>
              <a:rPr lang="en-US" altLang="en-US" sz="66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School </a:t>
            </a:r>
            <a:r>
              <a:rPr lang="en-US" altLang="en-US" sz="66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begins </a:t>
            </a:r>
            <a:r>
              <a:rPr lang="en-US" altLang="en-US" sz="66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at </a:t>
            </a:r>
            <a:r>
              <a:rPr lang="en-US" altLang="en-US" sz="6600" dirty="0" smtClean="0">
                <a:solidFill>
                  <a:srgbClr val="FF0000"/>
                </a:solidFill>
                <a:ea typeface="ＭＳ Ｐゴシック" pitchFamily="1" charset="-128"/>
              </a:rPr>
              <a:t>7:40am</a:t>
            </a:r>
            <a:endParaRPr lang="en-US" altLang="en-US" sz="6600" dirty="0">
              <a:solidFill>
                <a:srgbClr val="FF0000"/>
              </a:solidFill>
              <a:ea typeface="ＭＳ Ｐゴシック" pitchFamily="1" charset="-128"/>
            </a:endParaRPr>
          </a:p>
          <a:p>
            <a:pPr lvl="4">
              <a:lnSpc>
                <a:spcPct val="120000"/>
              </a:lnSpc>
              <a:buBlip>
                <a:blip r:embed="rId2"/>
              </a:buBlip>
            </a:pPr>
            <a:r>
              <a:rPr lang="en-US" altLang="en-US" sz="66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Monday Early </a:t>
            </a:r>
            <a:r>
              <a:rPr lang="en-US" altLang="en-US" sz="66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Release Dismissal </a:t>
            </a:r>
            <a:r>
              <a:rPr lang="en-US" altLang="en-US" sz="66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12:55pm</a:t>
            </a:r>
            <a:endParaRPr lang="en-US" altLang="en-US" sz="6600" dirty="0">
              <a:solidFill>
                <a:schemeClr val="accent2">
                  <a:lumMod val="75000"/>
                </a:schemeClr>
              </a:solidFill>
              <a:ea typeface="ＭＳ Ｐゴシック" pitchFamily="1" charset="-128"/>
            </a:endParaRPr>
          </a:p>
          <a:p>
            <a:pPr lvl="4">
              <a:lnSpc>
                <a:spcPct val="120000"/>
              </a:lnSpc>
              <a:buBlip>
                <a:blip r:embed="rId2"/>
              </a:buBlip>
            </a:pPr>
            <a:r>
              <a:rPr lang="en-US" altLang="en-US" sz="66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Tuesday – </a:t>
            </a:r>
            <a:r>
              <a:rPr lang="en-US" altLang="en-US" sz="66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Friday Dismissal 1:55pm</a:t>
            </a:r>
          </a:p>
          <a:p>
            <a:pPr lvl="2">
              <a:lnSpc>
                <a:spcPct val="120000"/>
              </a:lnSpc>
              <a:buBlip>
                <a:blip r:embed="rId2"/>
              </a:buBlip>
            </a:pPr>
            <a:r>
              <a:rPr lang="en-US" altLang="en-US" sz="6800" dirty="0" smtClean="0">
                <a:solidFill>
                  <a:srgbClr val="FF0000"/>
                </a:solidFill>
                <a:ea typeface="ＭＳ Ｐゴシック" pitchFamily="1" charset="-128"/>
              </a:rPr>
              <a:t>Notify us immediately if you have any concerns.</a:t>
            </a:r>
            <a:endParaRPr lang="en-US" altLang="en-US" sz="6800" dirty="0">
              <a:solidFill>
                <a:srgbClr val="FF0000"/>
              </a:solidFill>
              <a:ea typeface="ＭＳ Ｐゴシック" pitchFamily="1" charset="-128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3074" name="Picture 2" descr="C:\Documents and Settings\blackli\Local Settings\Temporary Internet Files\Content.IE5\WDYPCSJR\MP90044237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79" y="454363"/>
            <a:ext cx="3055620" cy="203708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29338" y="3068960"/>
            <a:ext cx="7133124" cy="140323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Cypress Creek</a:t>
            </a:r>
          </a:p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 Elementary School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400" y="5013176"/>
            <a:ext cx="9505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Principal: Roy Moral</a:t>
            </a: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Assistant Principals: Andrea Bryner &amp; Becky Edgar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5360" y="764704"/>
            <a:ext cx="9721080" cy="2074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Ready for Kindergarten</a:t>
            </a:r>
          </a:p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2021-2022!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0091" y="2175323"/>
            <a:ext cx="4211550" cy="2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840">
            <a:off x="9536059" y="3047462"/>
            <a:ext cx="2198443" cy="219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6589">
            <a:off x="7933829" y="2561043"/>
            <a:ext cx="2057274" cy="20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476672"/>
            <a:ext cx="3666579" cy="803021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Uniforms</a:t>
            </a:r>
            <a:endParaRPr lang="en-US" sz="44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53" y="1868387"/>
            <a:ext cx="7217988" cy="4872981"/>
          </a:xfrm>
        </p:spPr>
        <p:txBody>
          <a:bodyPr/>
          <a:lstStyle/>
          <a:p>
            <a:pPr>
              <a:lnSpc>
                <a:spcPct val="90000"/>
              </a:lnSpc>
              <a:buBlip>
                <a:blip r:embed="rId4"/>
              </a:buBlip>
            </a:pPr>
            <a:r>
              <a:rPr lang="en-US" altLang="en-US" sz="2800" dirty="0" smtClean="0">
                <a:solidFill>
                  <a:schemeClr val="tx1"/>
                </a:solidFill>
                <a:ea typeface="ＭＳ Ｐゴシック" pitchFamily="1" charset="-128"/>
              </a:rPr>
              <a:t>Old Navy, Wal-Mart, Target, etc.</a:t>
            </a:r>
          </a:p>
          <a:p>
            <a:pPr>
              <a:lnSpc>
                <a:spcPct val="90000"/>
              </a:lnSpc>
              <a:buBlip>
                <a:blip r:embed="rId4"/>
              </a:buBlip>
            </a:pP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Tops: White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, </a:t>
            </a: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Navy Blue, Maroon, Grey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ea typeface="ＭＳ Ｐゴシック" pitchFamily="1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</a:pP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Navy 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and Khaki Dresses, Pants, Shorts, </a:t>
            </a: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                    Skirts 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or </a:t>
            </a:r>
            <a:r>
              <a:rPr lang="en-US" altLang="en-US" sz="2800" dirty="0" err="1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Skorts</a:t>
            </a: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 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ea typeface="ＭＳ Ｐゴシック" pitchFamily="1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</a:pP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Appropriate, closed-toe 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shoes for outside </a:t>
            </a: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play</a:t>
            </a:r>
          </a:p>
          <a:p>
            <a:pPr>
              <a:lnSpc>
                <a:spcPct val="90000"/>
              </a:lnSpc>
              <a:buBlip>
                <a:blip r:embed="rId4"/>
              </a:buBlip>
            </a:pP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Belts secured at the waist so undergarments are not visible.</a:t>
            </a: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No embroidered logos needed for tops.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9936" y="-19041"/>
            <a:ext cx="2395479" cy="1580938"/>
          </a:xfrm>
          <a:prstGeom prst="rect">
            <a:avLst/>
          </a:prstGeom>
        </p:spPr>
      </p:pic>
      <p:pic>
        <p:nvPicPr>
          <p:cNvPr id="8" name="Picture 6" descr="Image result for kids maroon polo shi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15">
            <a:off x="9557671" y="775418"/>
            <a:ext cx="2286743" cy="22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0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9372600" cy="869905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Our Kindergarten Team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404664"/>
            <a:ext cx="7560840" cy="597666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Our Kindergarten Team</a:t>
            </a:r>
          </a:p>
          <a:p>
            <a:pPr lvl="1"/>
            <a:r>
              <a:rPr lang="en-US" sz="3400" b="1" dirty="0" smtClean="0">
                <a:solidFill>
                  <a:schemeClr val="tx1"/>
                </a:solidFill>
              </a:rPr>
              <a:t>Mrs. Oley</a:t>
            </a:r>
          </a:p>
          <a:p>
            <a:pPr lvl="1"/>
            <a:r>
              <a:rPr lang="en-US" sz="3400" b="1" dirty="0" smtClean="0">
                <a:solidFill>
                  <a:schemeClr val="tx1"/>
                </a:solidFill>
              </a:rPr>
              <a:t>Mrs. West</a:t>
            </a:r>
          </a:p>
          <a:p>
            <a:pPr lvl="1"/>
            <a:r>
              <a:rPr lang="en-US" sz="3400" b="1" dirty="0" smtClean="0">
                <a:solidFill>
                  <a:schemeClr val="tx1"/>
                </a:solidFill>
              </a:rPr>
              <a:t>Mrs. Hollingshead</a:t>
            </a:r>
          </a:p>
          <a:p>
            <a:pPr lvl="1"/>
            <a:r>
              <a:rPr lang="en-US" sz="3400" b="1" dirty="0" smtClean="0">
                <a:solidFill>
                  <a:schemeClr val="tx1"/>
                </a:solidFill>
              </a:rPr>
              <a:t>Ms. Waddell</a:t>
            </a:r>
          </a:p>
          <a:p>
            <a:pPr lvl="1"/>
            <a:r>
              <a:rPr lang="en-US" sz="3400" b="1" dirty="0" smtClean="0">
                <a:solidFill>
                  <a:schemeClr val="tx1"/>
                </a:solidFill>
              </a:rPr>
              <a:t>Mrs. Anderson</a:t>
            </a:r>
          </a:p>
          <a:p>
            <a:pPr lvl="1"/>
            <a:r>
              <a:rPr lang="en-US" sz="3400" b="1" dirty="0" smtClean="0">
                <a:solidFill>
                  <a:schemeClr val="tx1"/>
                </a:solidFill>
              </a:rPr>
              <a:t>Mrs. Carr-Wilson</a:t>
            </a:r>
          </a:p>
          <a:p>
            <a:pPr lvl="1"/>
            <a:r>
              <a:rPr lang="en-US" sz="3400" b="1" dirty="0" smtClean="0">
                <a:solidFill>
                  <a:schemeClr val="tx1"/>
                </a:solidFill>
              </a:rPr>
              <a:t>Mrs. Calderon (paraprofessional)</a:t>
            </a:r>
          </a:p>
          <a:p>
            <a:pPr lvl="1"/>
            <a:endParaRPr lang="en-US" sz="3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  <p:pic>
        <p:nvPicPr>
          <p:cNvPr id="5" name="Picture 2" descr="http://1.bp.blogspot.com/_3WY9izdc_EI/S7S5vIOOsTI/AAAAAAAAAJ8/dCsLLuIvRoE/s1600/kindergart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160286"/>
            <a:ext cx="3320430" cy="2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88640"/>
            <a:ext cx="3546458" cy="13208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Mrs. Oley</a:t>
            </a:r>
            <a:endParaRPr lang="en-US" sz="5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1523999" y="1067212"/>
            <a:ext cx="9164849" cy="56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76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3546458" cy="803176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Mrs. West</a:t>
            </a:r>
            <a:endParaRPr lang="en-US" sz="5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199256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11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6786818" cy="803176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Mrs. Hollingshead</a:t>
            </a:r>
            <a:endParaRPr lang="en-US" sz="5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1560512" y="1124744"/>
            <a:ext cx="91440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10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16632"/>
            <a:ext cx="4896544" cy="1276772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Ms. Waddell</a:t>
            </a:r>
            <a:endParaRPr lang="en-US" sz="5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06280"/>
            <a:ext cx="7705472" cy="5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74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44624"/>
            <a:ext cx="4914610" cy="947192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Mrs. Anderson</a:t>
            </a:r>
            <a:endParaRPr lang="en-US" sz="5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836712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59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5688632" cy="803176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Mrs. Carr-Wilson</a:t>
            </a:r>
            <a:endParaRPr lang="en-US" sz="5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5901"/>
          <a:stretch/>
        </p:blipFill>
        <p:spPr>
          <a:xfrm rot="5400000">
            <a:off x="947428" y="1073274"/>
            <a:ext cx="432048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/>
          <a:stretch/>
        </p:blipFill>
        <p:spPr>
          <a:xfrm rot="5400000">
            <a:off x="6569760" y="1275606"/>
            <a:ext cx="4725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2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260648"/>
            <a:ext cx="11732964" cy="1059732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92D050"/>
                </a:solidFill>
              </a:rPr>
              <a:t>Frequently Asked Questions </a:t>
            </a:r>
            <a:br>
              <a:rPr lang="en-US" sz="4400" dirty="0" smtClean="0">
                <a:solidFill>
                  <a:srgbClr val="92D050"/>
                </a:solidFill>
              </a:rPr>
            </a:br>
            <a:r>
              <a:rPr lang="en-US" sz="4400" dirty="0" smtClean="0">
                <a:solidFill>
                  <a:srgbClr val="92D050"/>
                </a:solidFill>
              </a:rPr>
              <a:t>about Kindergarten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661974"/>
            <a:ext cx="9934019" cy="4791362"/>
          </a:xfrm>
        </p:spPr>
        <p:txBody>
          <a:bodyPr>
            <a:normAutofit lnSpcReduction="10000"/>
          </a:bodyPr>
          <a:lstStyle/>
          <a:p>
            <a:pPr>
              <a:buBlip>
                <a:blip r:embed="rId3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Is my child going to be ready?  What does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           he or she need to know?</a:t>
            </a:r>
          </a:p>
          <a:p>
            <a:pPr>
              <a:buBlip>
                <a:blip r:embed="rId3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What are the Florida Standards?</a:t>
            </a:r>
          </a:p>
          <a:p>
            <a:pPr>
              <a:buBlip>
                <a:blip r:embed="rId3"/>
              </a:buBlip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hat does that look like in Kindergarten?</a:t>
            </a:r>
          </a:p>
          <a:p>
            <a:pPr>
              <a:buBlip>
                <a:blip r:embed="rId3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What will my child be doing all day?</a:t>
            </a:r>
          </a:p>
          <a:p>
            <a:pPr>
              <a:buBlip>
                <a:blip r:embed="rId3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What can I do to get my child ready?</a:t>
            </a:r>
          </a:p>
          <a:p>
            <a:pPr>
              <a:buBlip>
                <a:blip r:embed="rId3"/>
              </a:buBlip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Florida’s Office of Early Learning Development Standards document – Birth to Kindergarten:  </a:t>
            </a:r>
            <a:r>
              <a:rPr lang="en-US" sz="2200" dirty="0"/>
              <a:t>http://flbt5.floridaearlylearning.com/docs/OEL-SR15BtoK.pdf</a:t>
            </a:r>
          </a:p>
          <a:p>
            <a:pPr>
              <a:buBlip>
                <a:blip r:embed="rId3"/>
              </a:buBlip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4034" name="Picture 2" descr="C:\Documents and Settings\blackli\Local Settings\Temporary Internet Files\Content.IE5\E01LI11L\MC900434859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5374">
            <a:off x="325847" y="655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Documents and Settings\blackli\Local Settings\Temporary Internet Files\Content.IE5\WDYPCSJR\MC9004414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371" y="5022721"/>
            <a:ext cx="1469449" cy="14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277" y="404664"/>
            <a:ext cx="9372600" cy="793034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Start of the Year Assessments</a:t>
            </a:r>
            <a:endParaRPr lang="en-US" sz="44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484784"/>
            <a:ext cx="9163974" cy="38743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Star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: Star Early Literacy is a state-wide assessment given to all children entering a public school kindergarten in the state of Florida. It will be given during the first 30 days of school.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-Ready: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-Ready is an online computer program that students will utilize throughout the year.  Students will participate in lessons as well as diagnostic measures.</a:t>
            </a:r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000404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Welcome Parents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We </a:t>
            </a:r>
            <a:r>
              <a:rPr lang="en-US" sz="3100" b="1" dirty="0"/>
              <a:t>are excited </a:t>
            </a:r>
            <a:r>
              <a:rPr lang="en-US" sz="3100" b="1" dirty="0" smtClean="0"/>
              <a:t>to welcome your </a:t>
            </a:r>
            <a:br>
              <a:rPr lang="en-US" sz="3100" b="1" dirty="0" smtClean="0"/>
            </a:br>
            <a:r>
              <a:rPr lang="en-US" sz="3100" b="1" dirty="0" smtClean="0"/>
              <a:t>child to Kindergarten!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800350"/>
            <a:ext cx="8596668" cy="3220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What </a:t>
            </a:r>
            <a:r>
              <a:rPr lang="en-US" sz="2000" b="1" dirty="0"/>
              <a:t>to expect in or virtual meeting and tour.</a:t>
            </a:r>
          </a:p>
          <a:p>
            <a:r>
              <a:rPr lang="en-US" sz="2400" b="1" dirty="0" smtClean="0"/>
              <a:t>School </a:t>
            </a:r>
            <a:r>
              <a:rPr lang="en-US" sz="2400" b="1" dirty="0"/>
              <a:t>Mission / </a:t>
            </a:r>
            <a:r>
              <a:rPr lang="en-US" sz="2400" b="1" dirty="0" smtClean="0"/>
              <a:t>Vision</a:t>
            </a:r>
          </a:p>
          <a:p>
            <a:r>
              <a:rPr lang="en-US" sz="2400" b="1" dirty="0" smtClean="0"/>
              <a:t>Enrollment Information and Needed Documents</a:t>
            </a:r>
            <a:endParaRPr lang="en-US" sz="2400" b="1" dirty="0"/>
          </a:p>
          <a:p>
            <a:r>
              <a:rPr lang="en-US" sz="2400" b="1" dirty="0"/>
              <a:t>What makes our kindergarten program special?</a:t>
            </a:r>
          </a:p>
          <a:p>
            <a:r>
              <a:rPr lang="en-US" sz="2400" b="1" dirty="0" smtClean="0"/>
              <a:t>Parent’s </a:t>
            </a:r>
            <a:r>
              <a:rPr lang="en-US" sz="2400" b="1" dirty="0"/>
              <a:t>role in kindergarten success</a:t>
            </a:r>
          </a:p>
          <a:p>
            <a:r>
              <a:rPr lang="en-US" sz="2400" b="1" dirty="0"/>
              <a:t>A typical day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393" y="5013176"/>
            <a:ext cx="1755800" cy="1615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06" y="1"/>
            <a:ext cx="3228975" cy="1704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5373216"/>
            <a:ext cx="2736581" cy="1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SC0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08" y="386587"/>
            <a:ext cx="3816424" cy="2857500"/>
          </a:xfrm>
          <a:prstGeom prst="rect">
            <a:avLst/>
          </a:prstGeom>
          <a:noFill/>
          <a:effectLst>
            <a:glow rad="63500">
              <a:srgbClr val="BCE9F2">
                <a:alpha val="40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044" y="693093"/>
            <a:ext cx="591796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92D050"/>
                </a:solidFill>
              </a:rPr>
              <a:t>  Reading</a:t>
            </a:r>
          </a:p>
          <a:p>
            <a:pPr algn="ctr"/>
            <a:endParaRPr lang="en-US" sz="3600" b="1" dirty="0" smtClean="0"/>
          </a:p>
          <a:p>
            <a:pPr marL="457200" indent="-457200">
              <a:buBlip>
                <a:blip r:embed="rId3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Read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3500" dirty="0" err="1" smtClean="0">
                <a:solidFill>
                  <a:schemeClr val="accent2">
                    <a:lumMod val="75000"/>
                  </a:schemeClr>
                </a:solidFill>
              </a:rPr>
              <a:t>louds</a:t>
            </a:r>
            <a:endParaRPr lang="en-US" sz="35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Shared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big books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nteractive 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read </a:t>
            </a:r>
            <a:r>
              <a:rPr lang="en-US" sz="3500" dirty="0" err="1" smtClean="0">
                <a:solidFill>
                  <a:schemeClr val="accent2">
                    <a:lumMod val="75000"/>
                  </a:schemeClr>
                </a:solidFill>
              </a:rPr>
              <a:t>alouds</a:t>
            </a:r>
            <a:endParaRPr lang="en-US" sz="35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Small groups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Sight words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Independent Practice</a:t>
            </a:r>
          </a:p>
          <a:p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908" y="3573016"/>
            <a:ext cx="3706120" cy="2542571"/>
          </a:xfrm>
          <a:prstGeom prst="rect">
            <a:avLst/>
          </a:prstGeom>
          <a:effectLst>
            <a:glow rad="63500">
              <a:srgbClr val="BCE9F2">
                <a:alpha val="40000"/>
              </a:srgbClr>
            </a:glow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4680" y="116632"/>
            <a:ext cx="81502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92D050"/>
                </a:solidFill>
              </a:rPr>
              <a:t>  Reading Anchor Charts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08720"/>
            <a:ext cx="11809312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3912" y="115179"/>
            <a:ext cx="4902506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Writing</a:t>
            </a:r>
          </a:p>
          <a:p>
            <a:pPr marL="571500" indent="-571500">
              <a:buBlip>
                <a:blip r:embed="rId2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Modeled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 Shared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 Guided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 Independent</a:t>
            </a:r>
            <a:endParaRPr lang="en-US" sz="3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0" y="212074"/>
            <a:ext cx="4402317" cy="2990850"/>
          </a:xfrm>
          <a:prstGeom prst="rect">
            <a:avLst/>
          </a:prstGeom>
          <a:effectLst>
            <a:glow rad="63500">
              <a:srgbClr val="BCE9F2">
                <a:alpha val="40000"/>
              </a:srgbClr>
            </a:glow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38" y="3429000"/>
            <a:ext cx="4605920" cy="3133725"/>
          </a:xfrm>
          <a:prstGeom prst="rect">
            <a:avLst/>
          </a:prstGeom>
          <a:effectLst>
            <a:glow rad="63500">
              <a:srgbClr val="BCE9F2">
                <a:alpha val="40000"/>
              </a:srgbClr>
            </a:glow>
            <a:softEdge rad="63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8" y="3429000"/>
            <a:ext cx="3726929" cy="3009900"/>
          </a:xfrm>
          <a:prstGeom prst="rect">
            <a:avLst/>
          </a:prstGeom>
          <a:effectLst>
            <a:glow rad="63500">
              <a:srgbClr val="BCE9F2">
                <a:alpha val="40000"/>
              </a:srgbClr>
            </a:glow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3352" y="115179"/>
            <a:ext cx="943901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92D050"/>
                </a:solidFill>
              </a:rPr>
              <a:t>Writing Anchor Charts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640"/>
            <a:ext cx="12192000" cy="587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99856" y="115179"/>
            <a:ext cx="490250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Writing Samples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288" y="896296"/>
            <a:ext cx="5085184" cy="3813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4208" y="1904408"/>
            <a:ext cx="5085184" cy="38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432" y="301697"/>
            <a:ext cx="3686200" cy="268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4" y="2948034"/>
            <a:ext cx="3598077" cy="2573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76066" y="692696"/>
            <a:ext cx="467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92D050"/>
                </a:solidFill>
              </a:rPr>
              <a:t>Math</a:t>
            </a:r>
            <a:endParaRPr lang="en-US" sz="10000" b="1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795" y="3501008"/>
            <a:ext cx="46454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Hands-on </a:t>
            </a:r>
          </a:p>
          <a:p>
            <a:pPr algn="ctr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activities to </a:t>
            </a:r>
          </a:p>
          <a:p>
            <a:pPr algn="ctr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deepen understanding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3352" y="188640"/>
            <a:ext cx="14401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92D050"/>
                </a:solidFill>
              </a:rPr>
              <a:t>M</a:t>
            </a:r>
          </a:p>
          <a:p>
            <a:pPr algn="ctr"/>
            <a:r>
              <a:rPr lang="en-US" sz="10000" b="1" dirty="0" smtClean="0">
                <a:solidFill>
                  <a:srgbClr val="92D050"/>
                </a:solidFill>
              </a:rPr>
              <a:t>A</a:t>
            </a:r>
          </a:p>
          <a:p>
            <a:pPr algn="ctr"/>
            <a:r>
              <a:rPr lang="en-US" sz="10000" b="1" dirty="0" smtClean="0">
                <a:solidFill>
                  <a:srgbClr val="92D050"/>
                </a:solidFill>
              </a:rPr>
              <a:t>T</a:t>
            </a:r>
          </a:p>
          <a:p>
            <a:pPr algn="ctr"/>
            <a:r>
              <a:rPr lang="en-US" sz="10000" b="1" dirty="0" smtClean="0">
                <a:solidFill>
                  <a:srgbClr val="92D050"/>
                </a:solidFill>
              </a:rPr>
              <a:t>H</a:t>
            </a:r>
            <a:endParaRPr lang="en-US" sz="10000" b="1" dirty="0">
              <a:solidFill>
                <a:srgbClr val="92D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" b="2030"/>
          <a:stretch/>
        </p:blipFill>
        <p:spPr>
          <a:xfrm>
            <a:off x="1775520" y="116632"/>
            <a:ext cx="1020045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162" y="3342620"/>
            <a:ext cx="5145578" cy="3286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D:\DSC00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3" y="401637"/>
            <a:ext cx="53848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1431-SVR-DOC1\Documents\Staffdocs\amarod\My Documents\Kids 2011-12\DSC00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581400"/>
            <a:ext cx="5418667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0564" y="0"/>
            <a:ext cx="624143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92D050"/>
                </a:solidFill>
              </a:rPr>
              <a:t>Science</a:t>
            </a:r>
          </a:p>
          <a:p>
            <a:pPr marL="457200" indent="-457200">
              <a:buBlip>
                <a:blip r:embed="rId5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Observing using the five senses</a:t>
            </a:r>
          </a:p>
          <a:p>
            <a:pPr marL="457200" indent="-457200">
              <a:buBlip>
                <a:blip r:embed="rId5"/>
              </a:buBlip>
            </a:pPr>
            <a:r>
              <a:rPr lang="en-US" sz="3500" dirty="0" smtClean="0">
                <a:solidFill>
                  <a:schemeClr val="accent2">
                    <a:lumMod val="75000"/>
                  </a:schemeClr>
                </a:solidFill>
              </a:rPr>
              <a:t>Hands-on activities for deeper understanding</a:t>
            </a:r>
          </a:p>
          <a:p>
            <a:r>
              <a:rPr lang="en-US" sz="4000" dirty="0" smtClean="0"/>
              <a:t>  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08000" y="6019801"/>
            <a:ext cx="2143536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Life Science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000" y="2819401"/>
            <a:ext cx="2901756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Physical Science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3641" y="6019801"/>
            <a:ext cx="2422458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Earth Science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0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1345" y="116632"/>
            <a:ext cx="16561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92D050"/>
                </a:solidFill>
              </a:rPr>
              <a:t>S</a:t>
            </a:r>
          </a:p>
          <a:p>
            <a:pPr algn="ctr"/>
            <a:r>
              <a:rPr lang="en-US" sz="6000" b="1" dirty="0" smtClean="0">
                <a:solidFill>
                  <a:srgbClr val="92D050"/>
                </a:solidFill>
              </a:rPr>
              <a:t>C</a:t>
            </a:r>
          </a:p>
          <a:p>
            <a:pPr algn="ctr"/>
            <a:r>
              <a:rPr lang="en-US" sz="6000" b="1" dirty="0" smtClean="0">
                <a:solidFill>
                  <a:srgbClr val="92D050"/>
                </a:solidFill>
              </a:rPr>
              <a:t>I</a:t>
            </a:r>
          </a:p>
          <a:p>
            <a:pPr algn="ctr"/>
            <a:r>
              <a:rPr lang="en-US" sz="6000" b="1" dirty="0" smtClean="0">
                <a:solidFill>
                  <a:srgbClr val="92D050"/>
                </a:solidFill>
              </a:rPr>
              <a:t>E</a:t>
            </a:r>
          </a:p>
          <a:p>
            <a:pPr algn="ctr"/>
            <a:r>
              <a:rPr lang="en-US" sz="6000" b="1" dirty="0" smtClean="0">
                <a:solidFill>
                  <a:srgbClr val="92D050"/>
                </a:solidFill>
              </a:rPr>
              <a:t>N</a:t>
            </a:r>
          </a:p>
          <a:p>
            <a:pPr algn="ctr"/>
            <a:r>
              <a:rPr lang="en-US" sz="6000" b="1" dirty="0" smtClean="0">
                <a:solidFill>
                  <a:srgbClr val="92D050"/>
                </a:solidFill>
              </a:rPr>
              <a:t>C</a:t>
            </a:r>
          </a:p>
          <a:p>
            <a:pPr algn="ctr"/>
            <a:r>
              <a:rPr lang="en-US" sz="6000" b="1" dirty="0">
                <a:solidFill>
                  <a:srgbClr val="92D050"/>
                </a:solidFill>
              </a:rPr>
              <a:t>E</a:t>
            </a:r>
            <a:endParaRPr lang="en-US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4301"/>
          <a:stretch/>
        </p:blipFill>
        <p:spPr>
          <a:xfrm>
            <a:off x="1847529" y="-33093"/>
            <a:ext cx="9793087" cy="68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513791"/>
            <a:ext cx="4825752" cy="830511"/>
          </a:xfrm>
        </p:spPr>
        <p:txBody>
          <a:bodyPr>
            <a:noAutofit/>
          </a:bodyPr>
          <a:lstStyle/>
          <a:p>
            <a:pPr marL="44450" indent="0">
              <a:buNone/>
            </a:pPr>
            <a:r>
              <a:rPr lang="en-US" sz="6000" dirty="0" smtClean="0">
                <a:solidFill>
                  <a:srgbClr val="92D050"/>
                </a:solidFill>
              </a:rPr>
              <a:t>Social Studies</a:t>
            </a:r>
            <a:endParaRPr lang="en-US" sz="6000" dirty="0">
              <a:solidFill>
                <a:srgbClr val="92D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192049">
            <a:off x="1100617" y="2113814"/>
            <a:ext cx="899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Calendars, Weather, Holidays, and American Heroes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5638">
            <a:off x="4319805" y="3715072"/>
            <a:ext cx="5227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Rules and Laws, Good Citizens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788328">
            <a:off x="1137954" y="4023127"/>
            <a:ext cx="5481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Jobs and Money, Wants and Needs, Families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584" y="5812362"/>
            <a:ext cx="678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Maps and Globes, Symbols of America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  <p:pic>
        <p:nvPicPr>
          <p:cNvPr id="10" name="Picture 9" descr="Calendar of Genealogy Events - Calendar of Genealogy Event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9037">
            <a:off x="734292" y="4894970"/>
            <a:ext cx="1485414" cy="1485414"/>
          </a:xfrm>
          <a:prstGeom prst="rect">
            <a:avLst/>
          </a:prstGeom>
        </p:spPr>
      </p:pic>
      <p:pic>
        <p:nvPicPr>
          <p:cNvPr id="11" name="Picture 10" descr="Rationally Speaking: Essays on emergence, part II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4465701"/>
            <a:ext cx="1229352" cy="1122028"/>
          </a:xfrm>
          <a:prstGeom prst="rect">
            <a:avLst/>
          </a:prstGeom>
        </p:spPr>
      </p:pic>
      <p:pic>
        <p:nvPicPr>
          <p:cNvPr id="12" name="Picture 11" descr="What is a citizen? What is the citizenship agenda? – www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03" y="2403897"/>
            <a:ext cx="1582132" cy="1582132"/>
          </a:xfrm>
          <a:prstGeom prst="rect">
            <a:avLst/>
          </a:prstGeom>
        </p:spPr>
      </p:pic>
      <p:pic>
        <p:nvPicPr>
          <p:cNvPr id="13" name="Picture 12" descr="It Was a Dark and Stormy Day | The Gad About Tow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717" flipH="1">
            <a:off x="4675956" y="645533"/>
            <a:ext cx="1839899" cy="1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9133730" cy="856915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2"/>
                </a:solidFill>
              </a:rPr>
              <a:t>Cypress Creek Elementary School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95400" y="1782053"/>
            <a:ext cx="8568951" cy="481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 3" charset="2"/>
              <a:buNone/>
            </a:pPr>
            <a:r>
              <a:rPr lang="en-US" sz="3200" b="1" u="sng" dirty="0" smtClean="0">
                <a:solidFill>
                  <a:schemeClr val="accent2"/>
                </a:solidFill>
              </a:rPr>
              <a:t>Our Vision: </a:t>
            </a:r>
            <a:r>
              <a:rPr lang="en-US" sz="3200" b="1" dirty="0" smtClean="0">
                <a:solidFill>
                  <a:schemeClr val="tx1"/>
                </a:solidFill>
              </a:rPr>
              <a:t>To be a learning community dedicated to the success of every student.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" indent="0">
              <a:buFont typeface="Wingdings 3" charset="2"/>
              <a:buNone/>
            </a:pPr>
            <a:endParaRPr lang="en-US" sz="3200" b="1" dirty="0" smtClean="0">
              <a:solidFill>
                <a:schemeClr val="accent2"/>
              </a:solidFill>
            </a:endParaRPr>
          </a:p>
          <a:p>
            <a:pPr marL="45720" indent="0">
              <a:buFont typeface="Wingdings 3" charset="2"/>
              <a:buNone/>
            </a:pPr>
            <a:r>
              <a:rPr lang="en-US" sz="3200" b="1" u="sng" dirty="0" smtClean="0">
                <a:solidFill>
                  <a:schemeClr val="accent2"/>
                </a:solidFill>
              </a:rPr>
              <a:t>Our Mission: </a:t>
            </a:r>
            <a:r>
              <a:rPr lang="en-US" sz="3200" b="1" dirty="0" smtClean="0">
                <a:solidFill>
                  <a:schemeClr val="tx1"/>
                </a:solidFill>
              </a:rPr>
              <a:t>To provide quality instruction that empowers students to be successful and responsible for their learning both in and out of the school .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" indent="0">
              <a:buFont typeface="Wingdings 3" charset="2"/>
              <a:buNone/>
            </a:pP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513791"/>
            <a:ext cx="2952328" cy="2339145"/>
          </a:xfrm>
        </p:spPr>
        <p:txBody>
          <a:bodyPr>
            <a:noAutofit/>
          </a:bodyPr>
          <a:lstStyle/>
          <a:p>
            <a:pPr marL="44450" indent="0">
              <a:buNone/>
            </a:pPr>
            <a:r>
              <a:rPr lang="en-US" sz="6000" dirty="0" smtClean="0">
                <a:solidFill>
                  <a:srgbClr val="92D050"/>
                </a:solidFill>
              </a:rPr>
              <a:t>Social Studies</a:t>
            </a:r>
            <a:endParaRPr lang="en-US" sz="6000" dirty="0">
              <a:solidFill>
                <a:srgbClr val="92D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28" y="3068960"/>
            <a:ext cx="352839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involvement</a:t>
            </a:r>
          </a:p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projects throughout</a:t>
            </a:r>
          </a:p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year.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8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548680"/>
            <a:ext cx="9372600" cy="1029401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Mrs. Jolene – School Nurse </a:t>
            </a:r>
            <a:endParaRPr lang="en-US" sz="44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772817"/>
            <a:ext cx="9134856" cy="3456384"/>
          </a:xfrm>
        </p:spPr>
        <p:txBody>
          <a:bodyPr>
            <a:normAutofit/>
          </a:bodyPr>
          <a:lstStyle/>
          <a:p>
            <a:pPr lvl="2">
              <a:buBlip>
                <a:blip r:embed="rId2"/>
              </a:buBlip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cs typeface="ＭＳ Ｐゴシック" charset="0"/>
              </a:rPr>
              <a:t>Entry Vaccinations and Physicals</a:t>
            </a:r>
          </a:p>
          <a:p>
            <a:pPr lvl="2">
              <a:buBlip>
                <a:blip r:embed="rId2"/>
              </a:buBlip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cs typeface="ＭＳ Ｐゴシック" charset="0"/>
              </a:rPr>
              <a:t>Medications</a:t>
            </a:r>
          </a:p>
          <a:p>
            <a:pPr lvl="2">
              <a:buBlip>
                <a:blip r:embed="rId2"/>
              </a:buBlip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cs typeface="ＭＳ Ｐゴシック" charset="0"/>
              </a:rPr>
              <a:t>Nutrition</a:t>
            </a:r>
          </a:p>
          <a:p>
            <a:pPr lvl="2">
              <a:buBlip>
                <a:blip r:embed="rId2"/>
              </a:buBlip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cs typeface="ＭＳ Ｐゴシック" charset="0"/>
              </a:rPr>
              <a:t>Sleep</a:t>
            </a:r>
          </a:p>
          <a:p>
            <a:pPr lvl="2">
              <a:buBlip>
                <a:blip r:embed="rId2"/>
              </a:buBlip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cs typeface="ＭＳ Ｐゴシック" charset="0"/>
              </a:rPr>
              <a:t>Hearing and Vision Screening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42" y="192504"/>
            <a:ext cx="9372600" cy="208436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Mr. Ranalli – ESE Specialist</a:t>
            </a:r>
            <a:br>
              <a:rPr lang="en-US" b="1" dirty="0" smtClean="0">
                <a:solidFill>
                  <a:srgbClr val="92D050"/>
                </a:solidFill>
              </a:rPr>
            </a:br>
            <a:r>
              <a:rPr lang="en-US" b="1" dirty="0" smtClean="0">
                <a:solidFill>
                  <a:srgbClr val="92D050"/>
                </a:solidFill>
              </a:rPr>
              <a:t>Mr. Perez – Speech/Language</a:t>
            </a:r>
            <a:br>
              <a:rPr lang="en-US" b="1" dirty="0" smtClean="0">
                <a:solidFill>
                  <a:srgbClr val="92D050"/>
                </a:solidFill>
              </a:rPr>
            </a:br>
            <a:r>
              <a:rPr lang="en-US" b="1" dirty="0" smtClean="0">
                <a:solidFill>
                  <a:srgbClr val="92D050"/>
                </a:solidFill>
              </a:rPr>
              <a:t>Ms. Polanco – Speech/Language</a:t>
            </a:r>
            <a:br>
              <a:rPr lang="en-US" b="1" dirty="0" smtClean="0">
                <a:solidFill>
                  <a:srgbClr val="92D050"/>
                </a:solidFill>
              </a:rPr>
            </a:br>
            <a:r>
              <a:rPr lang="en-US" b="1" dirty="0" smtClean="0">
                <a:solidFill>
                  <a:srgbClr val="92D050"/>
                </a:solidFill>
              </a:rPr>
              <a:t>Ms. Washington – Speech/Language</a:t>
            </a:r>
            <a:br>
              <a:rPr lang="en-US" b="1" dirty="0" smtClean="0">
                <a:solidFill>
                  <a:srgbClr val="92D050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Ms. Speech – Speech/Language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2516459"/>
            <a:ext cx="8786138" cy="4152901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Childfind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(before child is registered)</a:t>
            </a:r>
          </a:p>
          <a:p>
            <a:pPr marL="635508" lvl="1" indent="-342900">
              <a:lnSpc>
                <a:spcPct val="100000"/>
              </a:lnSpc>
              <a:buClr>
                <a:schemeClr val="tx1"/>
              </a:buClr>
              <a:buBlip>
                <a:blip r:embed="rId2"/>
              </a:buBlip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Screen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&amp; Evaluate (3-5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years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old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) 813-837-7788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899033" lvl="2" indent="-285750">
              <a:lnSpc>
                <a:spcPct val="100000"/>
              </a:lnSpc>
              <a:buClr>
                <a:schemeClr val="tx1"/>
              </a:buClr>
              <a:buBlip>
                <a:blip r:embed="rId2"/>
              </a:buBlip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Difficulty u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nderstanding child’s speech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  <a:p>
            <a:pPr marL="899033" lvl="2" indent="-285750">
              <a:lnSpc>
                <a:spcPct val="100000"/>
              </a:lnSpc>
              <a:buClr>
                <a:schemeClr val="tx1"/>
              </a:buClr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Child has difficulty engaging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conversational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peech</a:t>
            </a:r>
          </a:p>
          <a:p>
            <a:pPr marL="899033" lvl="2" indent="-285750">
              <a:lnSpc>
                <a:spcPct val="100000"/>
              </a:lnSpc>
              <a:buClr>
                <a:schemeClr val="tx1"/>
              </a:buClr>
              <a:buBlip>
                <a:blip r:embed="rId2"/>
              </a:buBlip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Child is currently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receiving Speech and/or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Language Services (private)</a:t>
            </a:r>
          </a:p>
          <a:p>
            <a:pPr>
              <a:lnSpc>
                <a:spcPct val="100000"/>
              </a:lnSpc>
              <a:buClr>
                <a:schemeClr val="tx1"/>
              </a:buClr>
              <a:buBlip>
                <a:blip r:embed="rId2"/>
              </a:buBlip>
              <a:defRPr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Speech Screenings</a:t>
            </a:r>
          </a:p>
          <a:p>
            <a:pPr>
              <a:lnSpc>
                <a:spcPct val="100000"/>
              </a:lnSpc>
              <a:buClr>
                <a:schemeClr val="tx1"/>
              </a:buClr>
              <a:buBlip>
                <a:blip r:embed="rId2"/>
              </a:buBlip>
              <a:defRPr/>
            </a:pPr>
            <a:r>
              <a:rPr lang="en-US" sz="3800" dirty="0" smtClean="0">
                <a:solidFill>
                  <a:schemeClr val="accent2">
                    <a:lumMod val="75000"/>
                  </a:schemeClr>
                </a:solidFill>
              </a:rPr>
              <a:t>MTSS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36" y="192505"/>
            <a:ext cx="10538476" cy="91449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92D050"/>
                </a:solidFill>
              </a:rPr>
              <a:t>Mrs. Medina - Lunchroom Manager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8696" y="1289742"/>
            <a:ext cx="10253552" cy="5176978"/>
          </a:xfrm>
        </p:spPr>
        <p:txBody>
          <a:bodyPr>
            <a:normAutofit lnSpcReduction="10000"/>
          </a:bodyPr>
          <a:lstStyle/>
          <a:p>
            <a:pPr lvl="2">
              <a:buBlip>
                <a:blip r:embed="rId2"/>
              </a:buBlip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Student numbers (7-digits)</a:t>
            </a:r>
          </a:p>
          <a:p>
            <a:pPr lvl="2">
              <a:buBlip>
                <a:blip r:embed="rId2"/>
              </a:buBlip>
            </a:pP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Universal Breakfast</a:t>
            </a:r>
          </a:p>
          <a:p>
            <a:pPr lvl="3">
              <a:buBlip>
                <a:blip r:embed="rId2"/>
              </a:buBlip>
            </a:pP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Free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for all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students</a:t>
            </a:r>
          </a:p>
          <a:p>
            <a:pPr lvl="3">
              <a:buBlip>
                <a:blip r:embed="rId2"/>
              </a:buBlip>
            </a:pP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Served 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between </a:t>
            </a: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 7:10 a.m. - 7:40 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a.m.</a:t>
            </a:r>
          </a:p>
          <a:p>
            <a:pPr lvl="2">
              <a:buBlip>
                <a:blip r:embed="rId2"/>
              </a:buBlip>
            </a:pP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Free and Reduced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Lunch</a:t>
            </a:r>
          </a:p>
          <a:p>
            <a:pPr lvl="3">
              <a:buBlip>
                <a:blip r:embed="rId2"/>
              </a:buBlip>
            </a:pP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Forms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available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upon registration/online registration available</a:t>
            </a:r>
            <a:endParaRPr lang="en-US" altLang="en-US" sz="2400" dirty="0">
              <a:solidFill>
                <a:schemeClr val="accent2">
                  <a:lumMod val="75000"/>
                </a:schemeClr>
              </a:solidFill>
              <a:ea typeface="ＭＳ Ｐゴシック" pitchFamily="1" charset="-128"/>
            </a:endParaRPr>
          </a:p>
          <a:p>
            <a:pPr lvl="2">
              <a:buBlip>
                <a:blip r:embed="rId2"/>
              </a:buBlip>
            </a:pPr>
            <a:r>
              <a:rPr lang="en-US" altLang="en-US" sz="2400" dirty="0" smtClean="0">
                <a:solidFill>
                  <a:schemeClr val="tx1"/>
                </a:solidFill>
                <a:ea typeface="ＭＳ Ｐゴシック" pitchFamily="1" charset="-128"/>
              </a:rPr>
              <a:t>Current </a:t>
            </a:r>
            <a:r>
              <a:rPr lang="en-US" altLang="en-US" sz="2400" dirty="0">
                <a:solidFill>
                  <a:schemeClr val="tx1"/>
                </a:solidFill>
                <a:ea typeface="ＭＳ Ｐゴシック" pitchFamily="1" charset="-128"/>
              </a:rPr>
              <a:t>lunch price is $2.25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(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2021-2022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prices are subject to change)</a:t>
            </a:r>
          </a:p>
          <a:p>
            <a:pPr lvl="2">
              <a:buBlip>
                <a:blip r:embed="rId2"/>
              </a:buBlip>
            </a:pP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Payment options:  Online 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Payment is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</a:rPr>
              <a:t>available</a:t>
            </a:r>
          </a:p>
          <a:p>
            <a:pPr lvl="2">
              <a:buBlip>
                <a:blip r:embed="rId2"/>
              </a:buBlip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Online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Lunch Registration,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lick below.</a:t>
            </a:r>
          </a:p>
          <a:p>
            <a:pPr lvl="3">
              <a:buBlip>
                <a:blip r:embed="rId2"/>
              </a:buBlip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Online Lunch Application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endParaRPr lang="en-US" altLang="en-US" sz="2400" dirty="0">
              <a:solidFill>
                <a:schemeClr val="accent2">
                  <a:lumMod val="75000"/>
                </a:schemeClr>
              </a:solidFill>
              <a:ea typeface="ＭＳ Ｐゴシック" pitchFamily="1" charset="-128"/>
            </a:endParaRP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  <p:pic>
        <p:nvPicPr>
          <p:cNvPr id="5" name="Picture 2" descr="Image result for school lun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811">
            <a:off x="6748794" y="1425032"/>
            <a:ext cx="2572032" cy="149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3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51" y="320842"/>
            <a:ext cx="11726778" cy="96755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Ms. Irizarry – English Language Learner </a:t>
            </a:r>
            <a:br>
              <a:rPr lang="en-US" b="1" dirty="0" smtClean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smtClean="0">
                <a:solidFill>
                  <a:srgbClr val="92D050"/>
                </a:solidFill>
              </a:rPr>
              <a:t>                    Program 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844824"/>
            <a:ext cx="9748477" cy="3733801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SER form – Home Language Survey section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Screeners</a:t>
            </a:r>
          </a:p>
          <a:p>
            <a:pPr>
              <a:buBlip>
                <a:blip r:embed="rId2"/>
              </a:buBlip>
            </a:pPr>
            <a:r>
              <a:rPr lang="en-US" altLang="en-US" sz="3200" dirty="0" smtClean="0">
                <a:solidFill>
                  <a:schemeClr val="accent2">
                    <a:lumMod val="75000"/>
                  </a:schemeClr>
                </a:solidFill>
              </a:rPr>
              <a:t>Small Group Instruction for children who speak other languages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332656"/>
            <a:ext cx="11103359" cy="230425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92D050"/>
                </a:solidFill>
              </a:rPr>
              <a:t>Mrs. Miesner – School Counselor</a:t>
            </a:r>
            <a:br>
              <a:rPr lang="en-US" sz="4000" b="1" dirty="0" smtClean="0">
                <a:solidFill>
                  <a:srgbClr val="92D050"/>
                </a:solidFill>
              </a:rPr>
            </a:br>
            <a:r>
              <a:rPr lang="en-US" sz="4000" b="1" dirty="0" smtClean="0">
                <a:solidFill>
                  <a:srgbClr val="92D050"/>
                </a:solidFill>
              </a:rPr>
              <a:t>Ms. English – School Counselor</a:t>
            </a:r>
            <a:br>
              <a:rPr lang="en-US" sz="4000" b="1" dirty="0" smtClean="0">
                <a:solidFill>
                  <a:srgbClr val="92D050"/>
                </a:solidFill>
              </a:rPr>
            </a:br>
            <a:r>
              <a:rPr lang="en-US" sz="4000" b="1" dirty="0" smtClean="0">
                <a:solidFill>
                  <a:srgbClr val="92D050"/>
                </a:solidFill>
              </a:rPr>
              <a:t>Dr. Roth – School Psychologist</a:t>
            </a:r>
            <a:br>
              <a:rPr lang="en-US" sz="4000" b="1" dirty="0" smtClean="0">
                <a:solidFill>
                  <a:srgbClr val="92D050"/>
                </a:solidFill>
              </a:rPr>
            </a:br>
            <a:r>
              <a:rPr lang="en-US" sz="4000" b="1" dirty="0" smtClean="0">
                <a:solidFill>
                  <a:srgbClr val="92D050"/>
                </a:solidFill>
              </a:rPr>
              <a:t>Mrs. Fogle – School Social Worker</a:t>
            </a:r>
            <a:br>
              <a:rPr lang="en-US" sz="4000" b="1" dirty="0" smtClean="0">
                <a:solidFill>
                  <a:srgbClr val="92D050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Ms. Psychologist – School Psychologist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3356992"/>
            <a:ext cx="7200800" cy="2952328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School-wide discipline plan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Guidance services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Social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ork services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Psychological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001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Younger siblings and neighbors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151" y="1412776"/>
            <a:ext cx="8048624" cy="3928672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Head Start</a:t>
            </a:r>
          </a:p>
          <a:p>
            <a:pPr lvl="1"/>
            <a:r>
              <a:rPr lang="en-US" dirty="0"/>
              <a:t>Head Start is a federally funded, comprehensive, child development program that encompasses all aspects of a child's development and learning. The program serves children ages 3 to 4 years old. Eligibility is based on income. </a:t>
            </a:r>
            <a:endParaRPr lang="en-US" dirty="0" smtClean="0"/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https://www.sdhc.k12.fl.us/doc/2601/early-childhood-programs-and-kindergarten/head-start/hsapply/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Florida's </a:t>
            </a:r>
            <a:r>
              <a:rPr lang="en-US" sz="2000" b="1" dirty="0">
                <a:solidFill>
                  <a:schemeClr val="tx1"/>
                </a:solidFill>
              </a:rPr>
              <a:t>Voluntary Prekindergarten Program (VPK</a:t>
            </a:r>
            <a:r>
              <a:rPr lang="en-US" sz="2000" b="1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of Florida's four-year-olds </a:t>
            </a:r>
            <a:r>
              <a:rPr lang="en-US" dirty="0" smtClean="0"/>
              <a:t>have </a:t>
            </a:r>
            <a:r>
              <a:rPr lang="en-US" dirty="0"/>
              <a:t>access to </a:t>
            </a:r>
            <a:r>
              <a:rPr lang="en-US" b="1" dirty="0"/>
              <a:t>free, quality prekindergarten programs</a:t>
            </a:r>
            <a:r>
              <a:rPr lang="en-US" b="1" dirty="0" smtClean="0"/>
              <a:t>.</a:t>
            </a:r>
          </a:p>
          <a:p>
            <a:pPr lvl="2"/>
            <a:r>
              <a:rPr lang="en-US" dirty="0"/>
              <a:t>5 </a:t>
            </a:r>
            <a:r>
              <a:rPr lang="en-US" dirty="0" smtClean="0"/>
              <a:t>years old on </a:t>
            </a:r>
            <a:r>
              <a:rPr lang="en-US" dirty="0"/>
              <a:t>or before September </a:t>
            </a:r>
            <a:r>
              <a:rPr lang="en-US" dirty="0" smtClean="0"/>
              <a:t>1</a:t>
            </a:r>
            <a:endParaRPr lang="en-US" sz="1600" b="1" dirty="0"/>
          </a:p>
          <a:p>
            <a:pPr lvl="2"/>
            <a:r>
              <a:rPr lang="en-US" dirty="0">
                <a:solidFill>
                  <a:schemeClr val="accent1"/>
                </a:solidFill>
              </a:rPr>
              <a:t>https://www.sdhc.k12.fl.us/doc/list/early-childhood-programs-and-kindergarten/voluntary-prekindergarten/225-1241/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06" y="0"/>
            <a:ext cx="1755800" cy="1615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4912" y="2628512"/>
            <a:ext cx="2396794" cy="1406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4" y="5535618"/>
            <a:ext cx="2618315" cy="1322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250487" y="5217238"/>
            <a:ext cx="1755800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31" y="1207062"/>
            <a:ext cx="11454411" cy="4671951"/>
          </a:xfrm>
        </p:spPr>
        <p:txBody>
          <a:bodyPr>
            <a:normAutofit/>
          </a:bodyPr>
          <a:lstStyle/>
          <a:p>
            <a:pPr marL="114300" indent="-457200">
              <a:spcBef>
                <a:spcPts val="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FREE Summer program to ensure kindergarten                   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  readiness (dates and times to be determined)</a:t>
            </a:r>
          </a:p>
          <a:p>
            <a:pPr marL="114300" indent="-457200">
              <a:spcBef>
                <a:spcPts val="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Approximately 20 sites throughout the district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en-US" sz="2800" dirty="0" smtClean="0">
                <a:solidFill>
                  <a:srgbClr val="FF0000"/>
                </a:solidFill>
              </a:rPr>
              <a:t>(should be available by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</a:rPr>
              <a:t>ate Feb/Early March)</a:t>
            </a:r>
          </a:p>
          <a:p>
            <a:pPr marL="114300" indent="-457200">
              <a:spcBef>
                <a:spcPts val="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Registration requirements: proof of birth, proof of residence and a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  shot record</a:t>
            </a:r>
          </a:p>
          <a:p>
            <a:pPr marL="114300" indent="-457200">
              <a:spcBef>
                <a:spcPts val="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Registration at open summer VPK sites begins May, 2021</a:t>
            </a:r>
          </a:p>
          <a:p>
            <a:pPr marL="114300" indent="-457200">
              <a:spcBef>
                <a:spcPts val="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Child must be eligible to start kindergarten August, 2021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    (5 years old by September 1, 2021)</a:t>
            </a:r>
          </a:p>
          <a:p>
            <a:pPr marL="114300" indent="-457200">
              <a:spcBef>
                <a:spcPts val="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Child may not have attended a school-year VPK </a:t>
            </a:r>
            <a:r>
              <a:rPr lang="en-US" sz="2800" dirty="0" smtClean="0">
                <a:solidFill>
                  <a:schemeClr val="bg1"/>
                </a:solidFill>
              </a:rPr>
              <a:t>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0" y="5879013"/>
            <a:ext cx="659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VPK Hotline:  813-272-4840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411" y="5290106"/>
            <a:ext cx="1453956" cy="1387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573" y="176270"/>
            <a:ext cx="6455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Summer VPK Program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341" y="1340768"/>
            <a:ext cx="2662990" cy="44012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HOST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813-744-8941 Ext. 3</a:t>
            </a:r>
          </a:p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You can not register for HOST until your child has a 7-digit district ID number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953"/>
          <a:stretch/>
        </p:blipFill>
        <p:spPr>
          <a:xfrm>
            <a:off x="3224321" y="476672"/>
            <a:ext cx="8801427" cy="5688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005" y="1304009"/>
            <a:ext cx="7693531" cy="5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60" y="341928"/>
            <a:ext cx="8596668" cy="917388"/>
          </a:xfrm>
        </p:spPr>
        <p:txBody>
          <a:bodyPr/>
          <a:lstStyle/>
          <a:p>
            <a:r>
              <a:rPr lang="en-US" dirty="0" smtClean="0"/>
              <a:t>Free </a:t>
            </a:r>
            <a:r>
              <a:rPr lang="en-US" dirty="0" err="1" smtClean="0"/>
              <a:t>myON</a:t>
            </a:r>
            <a:r>
              <a:rPr lang="en-US" dirty="0" smtClean="0"/>
              <a:t> account!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91" y="341928"/>
            <a:ext cx="2665214" cy="115088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8568" y="6406487"/>
            <a:ext cx="683339" cy="365125"/>
          </a:xfrm>
        </p:spPr>
        <p:txBody>
          <a:bodyPr/>
          <a:lstStyle/>
          <a:p>
            <a:fld id="{FA3EE389-E41A-49AC-9975-3D3899FF737D}" type="slidenum">
              <a:rPr lang="en-US" smtClean="0"/>
              <a:t>49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73" y="1178036"/>
            <a:ext cx="8767847" cy="5679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9912424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7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001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Important Contact Information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809751"/>
            <a:ext cx="7064202" cy="4231612"/>
          </a:xfrm>
        </p:spPr>
        <p:txBody>
          <a:bodyPr/>
          <a:lstStyle/>
          <a:p>
            <a:endParaRPr lang="en-US" dirty="0"/>
          </a:p>
          <a:p>
            <a:r>
              <a:rPr lang="en-US" sz="2400" b="1" dirty="0" smtClean="0"/>
              <a:t>School Phone Number: 813-671-5167</a:t>
            </a:r>
          </a:p>
          <a:p>
            <a:r>
              <a:rPr lang="en-US" sz="2400" b="1" dirty="0" smtClean="0"/>
              <a:t>School Address: 4040 19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Ave. NE Ruskin, FL 33573</a:t>
            </a:r>
          </a:p>
          <a:p>
            <a:r>
              <a:rPr lang="en-US" sz="2400" b="1" dirty="0" smtClean="0"/>
              <a:t>School Website</a:t>
            </a:r>
          </a:p>
          <a:p>
            <a:pPr lvl="1"/>
            <a:r>
              <a:rPr lang="en-US" sz="2000" b="1" u="sng" dirty="0" smtClean="0">
                <a:solidFill>
                  <a:srgbClr val="0070C0"/>
                </a:solidFill>
              </a:rPr>
              <a:t>https</a:t>
            </a:r>
            <a:r>
              <a:rPr lang="en-US" sz="2000" b="1" u="sng" dirty="0">
                <a:solidFill>
                  <a:srgbClr val="0070C0"/>
                </a:solidFill>
              </a:rPr>
              <a:t>://</a:t>
            </a:r>
            <a:r>
              <a:rPr lang="en-US" sz="2000" b="1" u="sng" dirty="0" smtClean="0">
                <a:solidFill>
                  <a:srgbClr val="0070C0"/>
                </a:solidFill>
              </a:rPr>
              <a:t>www.hillsboroughschools.org/cypresscreek</a:t>
            </a:r>
          </a:p>
          <a:p>
            <a:r>
              <a:rPr lang="en-US" sz="2400" b="1" dirty="0" smtClean="0"/>
              <a:t>School Hours: </a:t>
            </a:r>
          </a:p>
          <a:p>
            <a:pPr lvl="1"/>
            <a:r>
              <a:rPr lang="en-US" sz="2000" b="1" dirty="0" smtClean="0"/>
              <a:t>Monday 7:10 – 12:55 PM</a:t>
            </a:r>
          </a:p>
          <a:p>
            <a:pPr lvl="1"/>
            <a:r>
              <a:rPr lang="en-US" sz="2000" b="1" dirty="0" smtClean="0"/>
              <a:t>Tuesday – Friday 7:10 – 1:55 PM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306" y="0"/>
            <a:ext cx="1755800" cy="1615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6750" y="1968169"/>
            <a:ext cx="3228975" cy="1895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4" y="5475888"/>
            <a:ext cx="2736581" cy="1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465707"/>
            <a:ext cx="4028524" cy="72771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92D050"/>
                </a:solidFill>
              </a:rPr>
              <a:t>Vroom – FREE app!</a:t>
            </a:r>
            <a:endParaRPr lang="en-US" sz="40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416" y="1199565"/>
            <a:ext cx="8256232" cy="4114800"/>
          </a:xfrm>
        </p:spPr>
        <p:txBody>
          <a:bodyPr/>
          <a:lstStyle/>
          <a:p>
            <a:pPr marL="44450" indent="0" algn="ctr">
              <a:buNone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Vroom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is an app that helps busy parents make the most of the time they have. Turn fun, everyday moments into brain building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moments for your child.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44450" indent="0" algn="ctr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http://www.joinvroom.org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3199" r="1941"/>
          <a:stretch/>
        </p:blipFill>
        <p:spPr>
          <a:xfrm flipH="1">
            <a:off x="10064502" y="4221088"/>
            <a:ext cx="2008162" cy="2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Answers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22" y="2160588"/>
            <a:ext cx="3103593" cy="38814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4" y="5475888"/>
            <a:ext cx="2736581" cy="1382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3717032"/>
            <a:ext cx="1617871" cy="1488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467" y="1844824"/>
            <a:ext cx="1617871" cy="14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665" y="0"/>
            <a:ext cx="1271518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31" y="5578981"/>
            <a:ext cx="1624587" cy="16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8091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03" y="188640"/>
            <a:ext cx="8596668" cy="80317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Steps to Enrollment</a:t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56792"/>
            <a:ext cx="8596668" cy="3995867"/>
          </a:xfrm>
        </p:spPr>
        <p:txBody>
          <a:bodyPr>
            <a:normAutofit/>
          </a:bodyPr>
          <a:lstStyle/>
          <a:p>
            <a:r>
              <a:rPr lang="en-US" sz="2400" dirty="0"/>
              <a:t>A parent/legal guardian must complete the registration process and provide the proper documents to the school site where the child will attend. </a:t>
            </a:r>
            <a:endParaRPr lang="en-US" sz="2400" dirty="0" smtClean="0"/>
          </a:p>
          <a:p>
            <a:r>
              <a:rPr lang="en-US" sz="2400" dirty="0" smtClean="0"/>
              <a:t>Your </a:t>
            </a:r>
            <a:r>
              <a:rPr lang="en-US" sz="2400" dirty="0"/>
              <a:t>child can attend kindergarten next August as long as she or he turns 5 on or before September 1.</a:t>
            </a:r>
          </a:p>
          <a:p>
            <a:r>
              <a:rPr lang="en-US" sz="2400" dirty="0"/>
              <a:t>Your child is zoned for a particular elementary school based on your address. Find your </a:t>
            </a:r>
            <a:r>
              <a:rPr lang="en-US" sz="2400" u="sng" dirty="0">
                <a:hlinkClick r:id="rId3"/>
              </a:rPr>
              <a:t>assigned school</a:t>
            </a:r>
            <a:r>
              <a:rPr lang="en-US" sz="2400" dirty="0"/>
              <a:t>.</a:t>
            </a:r>
          </a:p>
          <a:p>
            <a:r>
              <a:rPr lang="en-US" sz="2400" dirty="0"/>
              <a:t>For parents who wish to send their child to a school outside of their zoned area, see our </a:t>
            </a:r>
            <a:r>
              <a:rPr lang="en-US" sz="2400" u="sng" dirty="0">
                <a:hlinkClick r:id="rId4"/>
              </a:rPr>
              <a:t>choice options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4" y="5445224"/>
            <a:ext cx="2512822" cy="126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46887"/>
          <a:stretch/>
        </p:blipFill>
        <p:spPr>
          <a:xfrm>
            <a:off x="7392144" y="315255"/>
            <a:ext cx="1755800" cy="858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46887"/>
          <a:stretch/>
        </p:blipFill>
        <p:spPr>
          <a:xfrm>
            <a:off x="5735960" y="799811"/>
            <a:ext cx="1755800" cy="8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4875"/>
          </a:xfrm>
        </p:spPr>
        <p:txBody>
          <a:bodyPr>
            <a:noAutofit/>
          </a:bodyPr>
          <a:lstStyle/>
          <a:p>
            <a:r>
              <a:rPr lang="en-US" b="1" dirty="0" smtClean="0"/>
              <a:t>Documents needed for enrollment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593055"/>
            <a:ext cx="8761941" cy="375999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What forms do I need to compete?</a:t>
            </a:r>
          </a:p>
          <a:p>
            <a:pPr lvl="1"/>
            <a:r>
              <a:rPr lang="en-US" sz="2800" dirty="0" smtClean="0">
                <a:solidFill>
                  <a:schemeClr val="accent1"/>
                </a:solidFill>
              </a:rPr>
              <a:t>Student </a:t>
            </a:r>
            <a:r>
              <a:rPr lang="en-US" sz="2800" dirty="0">
                <a:solidFill>
                  <a:schemeClr val="accent1"/>
                </a:solidFill>
              </a:rPr>
              <a:t>Enrollment Record Form </a:t>
            </a:r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smtClean="0"/>
              <a:t>SER (</a:t>
            </a:r>
            <a:r>
              <a:rPr lang="en-US" sz="2800" dirty="0"/>
              <a:t>provided at the school </a:t>
            </a:r>
            <a:r>
              <a:rPr lang="en-US" sz="2800" dirty="0" smtClean="0"/>
              <a:t>site or electronically) </a:t>
            </a:r>
          </a:p>
          <a:p>
            <a:pPr lvl="1"/>
            <a:r>
              <a:rPr lang="en-US" sz="2800" dirty="0" smtClean="0">
                <a:solidFill>
                  <a:srgbClr val="92D050"/>
                </a:solidFill>
              </a:rPr>
              <a:t>Student </a:t>
            </a:r>
            <a:r>
              <a:rPr lang="en-US" sz="2800" dirty="0">
                <a:solidFill>
                  <a:srgbClr val="92D050"/>
                </a:solidFill>
              </a:rPr>
              <a:t>Residency Form </a:t>
            </a:r>
            <a:r>
              <a:rPr lang="en-US" sz="2800" dirty="0"/>
              <a:t>– can be completed ahead of time, supporting documentation is required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4" y="5301208"/>
            <a:ext cx="2736581" cy="1382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6887"/>
          <a:stretch/>
        </p:blipFill>
        <p:spPr>
          <a:xfrm>
            <a:off x="3860035" y="5445224"/>
            <a:ext cx="1755800" cy="858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6887"/>
          <a:stretch/>
        </p:blipFill>
        <p:spPr>
          <a:xfrm>
            <a:off x="5708352" y="5589240"/>
            <a:ext cx="1755800" cy="8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1877"/>
            <a:ext cx="8596668" cy="9048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Documents needed for enrollment </a:t>
            </a:r>
            <a:r>
              <a:rPr lang="en-US" sz="2000" b="1" dirty="0" smtClean="0"/>
              <a:t>(Continued)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093514"/>
            <a:ext cx="8875050" cy="449572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What supporting documents do I need to register for kindergarten?</a:t>
            </a:r>
          </a:p>
          <a:p>
            <a:pPr lvl="1"/>
            <a:r>
              <a:rPr lang="en-US" sz="1800" b="1" dirty="0"/>
              <a:t>Birth certificate</a:t>
            </a:r>
          </a:p>
          <a:p>
            <a:pPr lvl="1"/>
            <a:r>
              <a:rPr lang="en-US" sz="1800" b="1" dirty="0"/>
              <a:t>Social security card</a:t>
            </a:r>
            <a:r>
              <a:rPr lang="en-US" sz="1800" dirty="0"/>
              <a:t>, if </a:t>
            </a:r>
            <a:r>
              <a:rPr lang="en-US" sz="1800" dirty="0" smtClean="0"/>
              <a:t>available</a:t>
            </a:r>
          </a:p>
          <a:p>
            <a:pPr lvl="1"/>
            <a:r>
              <a:rPr lang="en-US" sz="1800" b="1" dirty="0" smtClean="0"/>
              <a:t>Florida Physical HRS Form </a:t>
            </a:r>
            <a:r>
              <a:rPr lang="en-US" sz="1800" dirty="0" smtClean="0"/>
              <a:t>-- </a:t>
            </a:r>
            <a:r>
              <a:rPr lang="en-US" sz="1800" b="1" u="sng" dirty="0" smtClean="0">
                <a:solidFill>
                  <a:schemeClr val="tx1"/>
                </a:solidFill>
                <a:hlinkClick r:id="rId3"/>
              </a:rPr>
              <a:t>Florida </a:t>
            </a:r>
            <a:r>
              <a:rPr lang="en-US" sz="1800" b="1" u="sng" dirty="0">
                <a:solidFill>
                  <a:schemeClr val="tx1"/>
                </a:solidFill>
                <a:hlinkClick r:id="rId3"/>
              </a:rPr>
              <a:t>Physical HRS form</a:t>
            </a:r>
            <a:r>
              <a:rPr lang="en-US" sz="1800" b="1" dirty="0">
                <a:solidFill>
                  <a:schemeClr val="tx1"/>
                </a:solidFill>
              </a:rPr>
              <a:t> </a:t>
            </a:r>
            <a:r>
              <a:rPr lang="en-US" sz="1800" dirty="0"/>
              <a:t>supplied by a doctor dated </a:t>
            </a:r>
            <a:r>
              <a:rPr lang="en-US" sz="1800" dirty="0">
                <a:solidFill>
                  <a:schemeClr val="accent1"/>
                </a:solidFill>
              </a:rPr>
              <a:t>within</a:t>
            </a:r>
            <a:r>
              <a:rPr lang="en-US" sz="1800" dirty="0"/>
              <a:t> 12 months prior to entry in Florida Schools (first day of school)</a:t>
            </a:r>
          </a:p>
          <a:p>
            <a:pPr lvl="1"/>
            <a:r>
              <a:rPr lang="en-US" sz="1800" b="1" dirty="0"/>
              <a:t>Florida Immunization Record </a:t>
            </a:r>
            <a:r>
              <a:rPr lang="en-US" sz="1800" dirty="0"/>
              <a:t>on </a:t>
            </a:r>
            <a:r>
              <a:rPr lang="en-US" sz="1800" b="1" u="sng" dirty="0">
                <a:hlinkClick r:id="rId4"/>
              </a:rPr>
              <a:t>HRS hard card</a:t>
            </a:r>
            <a:r>
              <a:rPr lang="en-US" sz="1800" dirty="0"/>
              <a:t> (form #680) supplied by a doctor</a:t>
            </a:r>
          </a:p>
          <a:p>
            <a:pPr lvl="1"/>
            <a:r>
              <a:rPr lang="en-US" sz="1800" b="1" dirty="0"/>
              <a:t>Two forms of verification of address </a:t>
            </a:r>
            <a:r>
              <a:rPr lang="en-US" sz="1800" dirty="0"/>
              <a:t>that prove where you live but are NOT your driver’s license or state-issued ID card (some examples are a utility bill, lease, or a contract to purchase a home)</a:t>
            </a:r>
          </a:p>
          <a:p>
            <a:pPr lvl="1"/>
            <a:r>
              <a:rPr lang="en-US" sz="1800" dirty="0"/>
              <a:t>If a child lives with someone who is not a parent, you may also need to complete a student resident form, which is available at the school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5" y="5522592"/>
            <a:ext cx="2440814" cy="1232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46887"/>
          <a:stretch/>
        </p:blipFill>
        <p:spPr>
          <a:xfrm>
            <a:off x="3860035" y="5589240"/>
            <a:ext cx="1755800" cy="858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46887"/>
          <a:stretch/>
        </p:blipFill>
        <p:spPr>
          <a:xfrm>
            <a:off x="5500184" y="5589240"/>
            <a:ext cx="1755800" cy="8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404664"/>
            <a:ext cx="13913617" cy="1592179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You child’s success depends 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Children who are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present on the first day </a:t>
            </a:r>
            <a:r>
              <a:rPr lang="en-US" sz="2600" dirty="0">
                <a:solidFill>
                  <a:schemeClr val="tx1"/>
                </a:solidFill>
              </a:rPr>
              <a:t>of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kindergarten miss an average of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9 days </a:t>
            </a:r>
            <a:r>
              <a:rPr lang="en-US" sz="2600" dirty="0">
                <a:solidFill>
                  <a:schemeClr val="tx1"/>
                </a:solidFill>
              </a:rPr>
              <a:t>of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kindergarten. </a:t>
            </a:r>
            <a:endParaRPr lang="en-US" sz="2600" dirty="0" smtClean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Children </a:t>
            </a:r>
            <a:r>
              <a:rPr lang="en-US" sz="2600" dirty="0">
                <a:solidFill>
                  <a:schemeClr val="tx1"/>
                </a:solidFill>
              </a:rPr>
              <a:t>who are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absent on the first day </a:t>
            </a:r>
            <a:r>
              <a:rPr lang="en-US" sz="2600" dirty="0">
                <a:solidFill>
                  <a:schemeClr val="tx1"/>
                </a:solidFill>
              </a:rPr>
              <a:t>of kindergarten miss an average of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18 days </a:t>
            </a:r>
            <a:r>
              <a:rPr lang="en-US" sz="2600" dirty="0">
                <a:solidFill>
                  <a:schemeClr val="tx1"/>
                </a:solidFill>
              </a:rPr>
              <a:t>of kindergarten.</a:t>
            </a:r>
          </a:p>
          <a:p>
            <a:r>
              <a:rPr lang="en-US" sz="2600" dirty="0">
                <a:solidFill>
                  <a:schemeClr val="tx1"/>
                </a:solidFill>
              </a:rPr>
              <a:t>Children who are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absent for 18 or more </a:t>
            </a:r>
            <a:r>
              <a:rPr lang="en-US" sz="2600" dirty="0">
                <a:solidFill>
                  <a:schemeClr val="tx1"/>
                </a:solidFill>
              </a:rPr>
              <a:t>school days in kindergarten have the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lowest </a:t>
            </a:r>
            <a:r>
              <a:rPr lang="en-US" sz="2600" dirty="0">
                <a:solidFill>
                  <a:schemeClr val="tx1"/>
                </a:solidFill>
              </a:rPr>
              <a:t>academic </a:t>
            </a:r>
            <a:r>
              <a:rPr lang="en-US" sz="2600" dirty="0" smtClean="0">
                <a:solidFill>
                  <a:schemeClr val="tx1"/>
                </a:solidFill>
              </a:rPr>
              <a:t>performance </a:t>
            </a:r>
            <a:r>
              <a:rPr lang="en-US" sz="2600" dirty="0">
                <a:solidFill>
                  <a:schemeClr val="tx1"/>
                </a:solidFill>
              </a:rPr>
              <a:t>in 1st grade. 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Key to Success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… Show Up! All Day, Every Day and ON TIME!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E389-E41A-49AC-9975-3D3899FF737D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76" y="759452"/>
            <a:ext cx="4171112" cy="140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3162" y="1376480"/>
            <a:ext cx="57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GOOD ATTENDANCE!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61452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DB9C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ck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56317</TotalTime>
  <Words>2395</Words>
  <Application>Microsoft Office PowerPoint</Application>
  <PresentationFormat>Widescreen</PresentationFormat>
  <Paragraphs>306</Paragraphs>
  <Slides>52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ＭＳ Ｐゴシック</vt:lpstr>
      <vt:lpstr>Arial</vt:lpstr>
      <vt:lpstr>Calibri</vt:lpstr>
      <vt:lpstr>Calibri Light</vt:lpstr>
      <vt:lpstr>Trebuchet MS</vt:lpstr>
      <vt:lpstr>Wingdings 3</vt:lpstr>
      <vt:lpstr>Blank</vt:lpstr>
      <vt:lpstr>Rocket</vt:lpstr>
      <vt:lpstr>Facet</vt:lpstr>
      <vt:lpstr>PowerPoint Presentation</vt:lpstr>
      <vt:lpstr>PowerPoint Presentation</vt:lpstr>
      <vt:lpstr>Welcome Parents  We are excited to welcome your  child to Kindergarten! </vt:lpstr>
      <vt:lpstr>Cypress Creek Elementary School</vt:lpstr>
      <vt:lpstr>Important Contact Information  </vt:lpstr>
      <vt:lpstr>Steps to Enrollment </vt:lpstr>
      <vt:lpstr>Documents needed for enrollment </vt:lpstr>
      <vt:lpstr>Documents needed for enrollment (Continued) </vt:lpstr>
      <vt:lpstr>You child’s success depends on…</vt:lpstr>
      <vt:lpstr>Why is it important to be  “Kindergarten Ready?”</vt:lpstr>
      <vt:lpstr>Beyond the Skills…</vt:lpstr>
      <vt:lpstr>How can you help with “a change in place?”</vt:lpstr>
      <vt:lpstr>How can you help with “a change in expectations?”</vt:lpstr>
      <vt:lpstr>How can you help with “adjusting to a new peer group?”</vt:lpstr>
      <vt:lpstr>How can you help with “adjusting to the role as a student?”</vt:lpstr>
      <vt:lpstr>It is all about EXPOSURE!</vt:lpstr>
      <vt:lpstr>Two Most Important Things</vt:lpstr>
      <vt:lpstr>You child’s success depends on…</vt:lpstr>
      <vt:lpstr>What is Expected from You?</vt:lpstr>
      <vt:lpstr>Uniforms</vt:lpstr>
      <vt:lpstr>Our Kindergarten Team</vt:lpstr>
      <vt:lpstr>Mrs. Oley</vt:lpstr>
      <vt:lpstr>Mrs. West</vt:lpstr>
      <vt:lpstr>Mrs. Hollingshead</vt:lpstr>
      <vt:lpstr>Ms. Waddell</vt:lpstr>
      <vt:lpstr>Mrs. Anderson</vt:lpstr>
      <vt:lpstr>Mrs. Carr-Wilson</vt:lpstr>
      <vt:lpstr>Frequently Asked Questions  about Kindergarten</vt:lpstr>
      <vt:lpstr>Start of the Year Assessments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Mrs. Jolene – School Nurse </vt:lpstr>
      <vt:lpstr>Mr. Ranalli – ESE Specialist Mr. Perez – Speech/Language Ms. Polanco – Speech/Language Ms. Washington – Speech/Language Ms. Speech – Speech/Language </vt:lpstr>
      <vt:lpstr>Mrs. Medina - Lunchroom Manager</vt:lpstr>
      <vt:lpstr>Ms. Irizarry – English Language Learner                       Program </vt:lpstr>
      <vt:lpstr>Mrs. Miesner – School Counselor Ms. English – School Counselor Dr. Roth – School Psychologist Mrs. Fogle – School Social Worker Ms. Psychologist – School Psychologist</vt:lpstr>
      <vt:lpstr>Younger siblings and neighbors  </vt:lpstr>
      <vt:lpstr>PowerPoint Presentation</vt:lpstr>
      <vt:lpstr>PowerPoint Presentation</vt:lpstr>
      <vt:lpstr>Free myON account!</vt:lpstr>
      <vt:lpstr>Vroom – FREE app!</vt:lpstr>
      <vt:lpstr>Questions and Answers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Rocket PowerPoint Template</dc:title>
  <dc:creator>showeet.com</dc:creator>
  <dc:description>© Copyright Showeet.com</dc:description>
  <cp:lastModifiedBy>Andrea Bryner</cp:lastModifiedBy>
  <cp:revision>59</cp:revision>
  <cp:lastPrinted>2021-02-16T16:56:31Z</cp:lastPrinted>
  <dcterms:created xsi:type="dcterms:W3CDTF">2011-05-09T14:18:21Z</dcterms:created>
  <dcterms:modified xsi:type="dcterms:W3CDTF">2021-02-25T19:10:12Z</dcterms:modified>
  <cp:category>Templates</cp:category>
</cp:coreProperties>
</file>